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1FD57D-EE72-494D-BDB1-9C669BCEB65B}" v="8" dt="2023-12-31T02:40:07.77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8" autoAdjust="0"/>
    <p:restoredTop sz="95983" autoAdjust="0"/>
  </p:normalViewPr>
  <p:slideViewPr>
    <p:cSldViewPr snapToGrid="0" snapToObjects="1">
      <p:cViewPr varScale="1">
        <p:scale>
          <a:sx n="86" d="100"/>
          <a:sy n="86" d="100"/>
        </p:scale>
        <p:origin x="29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166684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93855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fizpanst/spacex_by_hafiz/blob/master/1/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fizpanst/spacex_by_hafiz/blob/master/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fizpanst/spacex_by_hafiz/blob/master/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fizpanst/spacex_by_hafiz/blob/master/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fizpanst/spacex_by_hafiz/blob/master/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fizpanst/spacex_by_hafiz/blob/master/4/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hafizpanst/spacex_by_hafiz"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fizpanst/spacex_by_hafiz/blob/master/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fizpanst/spacex_by_hafiz/blob/master/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Hafiz Putra Amanta</a:t>
            </a:r>
          </a:p>
          <a:p>
            <a:r>
              <a:rPr lang="en-US" dirty="0">
                <a:solidFill>
                  <a:schemeClr val="bg2"/>
                </a:solidFill>
                <a:latin typeface="Abadi"/>
                <a:ea typeface="SF Pro" pitchFamily="2" charset="0"/>
                <a:cs typeface="SF Pro" pitchFamily="2" charset="0"/>
              </a:rPr>
              <a:t>December 31,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58906" cy="1603375"/>
          </a:xfrm>
          <a:prstGeom prst="rect">
            <a:avLst/>
          </a:prstGeom>
        </p:spPr>
        <p:txBody>
          <a:bodyPr/>
          <a:lstStyle/>
          <a:p>
            <a:pPr marL="0" indent="0" algn="just">
              <a:buNone/>
            </a:pPr>
            <a:r>
              <a:rPr lang="en-US" sz="2000" dirty="0"/>
              <a:t>Data wrangling is carried out by carrying out Exploratory Data Analysis (EDA) such as calculating the number of launches from each Launch Site, calculating the number of launches in each orbit, and calculating the results from the launches of each orbit. Apart from carrying out EDA, data wrangling also includes labeling the success of the Falcon 9 launch based on data in the Outcome column.</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356621CC-762F-60A7-290C-79D4BF39C777}"/>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https://github.com/hafizpanst/spacex_by_hafiz/blob/master/1/labs-jupyter-spacex-Data%20wrangling.ipynb</a:t>
            </a:r>
            <a:endParaRPr lang="id-ID" sz="1400" dirty="0"/>
          </a:p>
        </p:txBody>
      </p:sp>
      <p:grpSp>
        <p:nvGrpSpPr>
          <p:cNvPr id="2" name="Group 1">
            <a:extLst>
              <a:ext uri="{FF2B5EF4-FFF2-40B4-BE49-F238E27FC236}">
                <a16:creationId xmlns:a16="http://schemas.microsoft.com/office/drawing/2014/main" id="{A8F94B3B-0630-7DB1-B5B0-5C67E192AD3F}"/>
              </a:ext>
            </a:extLst>
          </p:cNvPr>
          <p:cNvGrpSpPr/>
          <p:nvPr/>
        </p:nvGrpSpPr>
        <p:grpSpPr>
          <a:xfrm>
            <a:off x="1025916" y="4389377"/>
            <a:ext cx="9761034" cy="762488"/>
            <a:chOff x="7393259" y="1936108"/>
            <a:chExt cx="9761034" cy="762488"/>
          </a:xfrm>
        </p:grpSpPr>
        <p:sp>
          <p:nvSpPr>
            <p:cNvPr id="3" name="Rectangle 2">
              <a:extLst>
                <a:ext uri="{FF2B5EF4-FFF2-40B4-BE49-F238E27FC236}">
                  <a16:creationId xmlns:a16="http://schemas.microsoft.com/office/drawing/2014/main" id="{25D894E5-4F05-5957-D633-109B502E7B7C}"/>
                </a:ext>
              </a:extLst>
            </p:cNvPr>
            <p:cNvSpPr/>
            <p:nvPr/>
          </p:nvSpPr>
          <p:spPr>
            <a:xfrm>
              <a:off x="7393259" y="1936108"/>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Exploratory Data Analysis (EDA)</a:t>
              </a:r>
              <a:endParaRPr lang="id-ID" dirty="0">
                <a:solidFill>
                  <a:sysClr val="windowText" lastClr="000000"/>
                </a:solidFill>
              </a:endParaRPr>
            </a:p>
          </p:txBody>
        </p:sp>
        <p:cxnSp>
          <p:nvCxnSpPr>
            <p:cNvPr id="11" name="Straight Arrow Connector 10">
              <a:extLst>
                <a:ext uri="{FF2B5EF4-FFF2-40B4-BE49-F238E27FC236}">
                  <a16:creationId xmlns:a16="http://schemas.microsoft.com/office/drawing/2014/main" id="{727DA472-A73D-F885-F8DD-0835D8356E22}"/>
                </a:ext>
              </a:extLst>
            </p:cNvPr>
            <p:cNvCxnSpPr>
              <a:cxnSpLocks/>
              <a:stCxn id="14" idx="3"/>
              <a:endCxn id="15" idx="1"/>
            </p:cNvCxnSpPr>
            <p:nvPr/>
          </p:nvCxnSpPr>
          <p:spPr>
            <a:xfrm>
              <a:off x="13639799" y="2317352"/>
              <a:ext cx="782446" cy="0"/>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9B3DB13-0FC8-7D46-A7E5-AF9F23D3A4FE}"/>
                </a:ext>
              </a:extLst>
            </p:cNvPr>
            <p:cNvSpPr/>
            <p:nvPr/>
          </p:nvSpPr>
          <p:spPr>
            <a:xfrm>
              <a:off x="10907751" y="1936108"/>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Labeling</a:t>
              </a:r>
              <a:endParaRPr lang="id-ID" dirty="0">
                <a:solidFill>
                  <a:sysClr val="windowText" lastClr="000000"/>
                </a:solidFill>
              </a:endParaRPr>
            </a:p>
          </p:txBody>
        </p:sp>
        <p:sp>
          <p:nvSpPr>
            <p:cNvPr id="15" name="Rectangle 14">
              <a:extLst>
                <a:ext uri="{FF2B5EF4-FFF2-40B4-BE49-F238E27FC236}">
                  <a16:creationId xmlns:a16="http://schemas.microsoft.com/office/drawing/2014/main" id="{C3756862-0818-9E6C-CE5C-863C996A2938}"/>
                </a:ext>
              </a:extLst>
            </p:cNvPr>
            <p:cNvSpPr/>
            <p:nvPr/>
          </p:nvSpPr>
          <p:spPr>
            <a:xfrm>
              <a:off x="14422245" y="1936108"/>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Input Data</a:t>
              </a:r>
              <a:endParaRPr lang="id-ID" dirty="0">
                <a:solidFill>
                  <a:sysClr val="windowText" lastClr="000000"/>
                </a:solidFill>
              </a:endParaRPr>
            </a:p>
          </p:txBody>
        </p:sp>
        <p:cxnSp>
          <p:nvCxnSpPr>
            <p:cNvPr id="21" name="Straight Arrow Connector 20">
              <a:extLst>
                <a:ext uri="{FF2B5EF4-FFF2-40B4-BE49-F238E27FC236}">
                  <a16:creationId xmlns:a16="http://schemas.microsoft.com/office/drawing/2014/main" id="{1259CA24-69F5-16E4-ACE3-0C407CE2E9A0}"/>
                </a:ext>
              </a:extLst>
            </p:cNvPr>
            <p:cNvCxnSpPr>
              <a:cxnSpLocks/>
            </p:cNvCxnSpPr>
            <p:nvPr/>
          </p:nvCxnSpPr>
          <p:spPr>
            <a:xfrm>
              <a:off x="10125307" y="2317352"/>
              <a:ext cx="782446" cy="0"/>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04234" cy="4351338"/>
          </a:xfrm>
          <a:prstGeom prst="rect">
            <a:avLst/>
          </a:prstGeom>
        </p:spPr>
        <p:txBody>
          <a:bodyPr lIns="91440" tIns="45720" rIns="91440" bIns="45720" anchor="t"/>
          <a:lstStyle/>
          <a:p>
            <a:pPr marL="0" indent="0">
              <a:lnSpc>
                <a:spcPct val="100000"/>
              </a:lnSpc>
              <a:spcBef>
                <a:spcPts val="0"/>
              </a:spcBef>
              <a:buNone/>
            </a:pPr>
            <a:r>
              <a:rPr lang="en-US" sz="2000" dirty="0">
                <a:solidFill>
                  <a:schemeClr val="accent3">
                    <a:lumMod val="25000"/>
                  </a:schemeClr>
                </a:solidFill>
                <a:latin typeface="Abadi"/>
              </a:rPr>
              <a:t>EDA with Data Visualization is carried out by creating several charts that depict the following information:</a:t>
            </a:r>
          </a:p>
          <a:p>
            <a:pPr marL="457200" indent="-457200">
              <a:lnSpc>
                <a:spcPct val="100000"/>
              </a:lnSpc>
              <a:spcBef>
                <a:spcPts val="0"/>
              </a:spcBef>
              <a:buAutoNum type="arabicPeriod"/>
            </a:pPr>
            <a:r>
              <a:rPr lang="en-US" sz="2000" dirty="0">
                <a:solidFill>
                  <a:schemeClr val="accent3">
                    <a:lumMod val="25000"/>
                  </a:schemeClr>
                </a:solidFill>
                <a:latin typeface="Abadi"/>
              </a:rPr>
              <a:t>Relationship between Flight Number and Launch Site</a:t>
            </a:r>
          </a:p>
          <a:p>
            <a:pPr marL="457200" indent="-457200">
              <a:lnSpc>
                <a:spcPct val="100000"/>
              </a:lnSpc>
              <a:spcBef>
                <a:spcPts val="0"/>
              </a:spcBef>
              <a:buAutoNum type="arabicPeriod"/>
            </a:pPr>
            <a:r>
              <a:rPr lang="en-US" sz="2000" dirty="0">
                <a:solidFill>
                  <a:schemeClr val="accent3">
                    <a:lumMod val="25000"/>
                  </a:schemeClr>
                </a:solidFill>
                <a:latin typeface="Abadi"/>
              </a:rPr>
              <a:t>Relationship between Payload and Launch Site</a:t>
            </a:r>
          </a:p>
          <a:p>
            <a:pPr marL="457200" indent="-457200">
              <a:lnSpc>
                <a:spcPct val="100000"/>
              </a:lnSpc>
              <a:spcBef>
                <a:spcPts val="0"/>
              </a:spcBef>
              <a:buAutoNum type="arabicPeriod"/>
            </a:pPr>
            <a:r>
              <a:rPr lang="en-US" sz="2000" dirty="0">
                <a:solidFill>
                  <a:schemeClr val="accent3">
                    <a:lumMod val="25000"/>
                  </a:schemeClr>
                </a:solidFill>
                <a:latin typeface="Abadi"/>
              </a:rPr>
              <a:t>Average success rate for each orbit</a:t>
            </a:r>
          </a:p>
          <a:p>
            <a:pPr marL="457200" indent="-457200">
              <a:lnSpc>
                <a:spcPct val="100000"/>
              </a:lnSpc>
              <a:spcBef>
                <a:spcPts val="0"/>
              </a:spcBef>
              <a:buAutoNum type="arabicPeriod"/>
            </a:pPr>
            <a:r>
              <a:rPr lang="en-US" sz="2000" dirty="0">
                <a:solidFill>
                  <a:schemeClr val="accent3">
                    <a:lumMod val="25000"/>
                  </a:schemeClr>
                </a:solidFill>
                <a:latin typeface="Abadi"/>
              </a:rPr>
              <a:t>The relationship between Flight Number and Orbit</a:t>
            </a:r>
          </a:p>
          <a:p>
            <a:pPr marL="457200" indent="-457200">
              <a:lnSpc>
                <a:spcPct val="100000"/>
              </a:lnSpc>
              <a:spcBef>
                <a:spcPts val="0"/>
              </a:spcBef>
              <a:buAutoNum type="arabicPeriod"/>
            </a:pPr>
            <a:r>
              <a:rPr lang="en-US" sz="2000" dirty="0">
                <a:solidFill>
                  <a:schemeClr val="accent3">
                    <a:lumMod val="25000"/>
                  </a:schemeClr>
                </a:solidFill>
                <a:latin typeface="Abadi"/>
              </a:rPr>
              <a:t>Relationship between Payload and Orbit</a:t>
            </a:r>
          </a:p>
          <a:p>
            <a:pPr marL="457200" indent="-457200">
              <a:lnSpc>
                <a:spcPct val="100000"/>
              </a:lnSpc>
              <a:spcBef>
                <a:spcPts val="0"/>
              </a:spcBef>
              <a:buAutoNum type="arabicPeriod"/>
            </a:pPr>
            <a:r>
              <a:rPr lang="en-US" sz="2000" dirty="0">
                <a:solidFill>
                  <a:schemeClr val="accent3">
                    <a:lumMod val="25000"/>
                  </a:schemeClr>
                </a:solidFill>
                <a:latin typeface="Abadi"/>
              </a:rPr>
              <a:t>Trend of successful launches every year</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25174C75-3149-EF88-C5B6-0427323D459A}"/>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https://github.com/hafizpanst/spacex_by_hafiz/blob/master/2/jupyter-labs-eda-dataviz.ipynb</a:t>
            </a:r>
            <a:endParaRPr lang="id-ID" sz="14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marL="0" indent="0">
              <a:spcBef>
                <a:spcPts val="0"/>
              </a:spcBef>
              <a:buNone/>
            </a:pPr>
            <a:r>
              <a:rPr lang="en-US" sz="2000" dirty="0"/>
              <a:t>EDA with SQL is carried out to obtain the following information:</a:t>
            </a:r>
          </a:p>
          <a:p>
            <a:pPr marL="342900" indent="-342900">
              <a:spcBef>
                <a:spcPts val="0"/>
              </a:spcBef>
              <a:buAutoNum type="arabicPeriod"/>
            </a:pPr>
            <a:r>
              <a:rPr lang="en-US" sz="2000" dirty="0"/>
              <a:t>List of Launch Site names used in space missions</a:t>
            </a:r>
          </a:p>
          <a:p>
            <a:pPr marL="342900" indent="-342900">
              <a:spcBef>
                <a:spcPts val="0"/>
              </a:spcBef>
              <a:buAutoNum type="arabicPeriod"/>
            </a:pPr>
            <a:r>
              <a:rPr lang="en-US" sz="2000" dirty="0"/>
              <a:t>List of 5 launch data with Launch Site names starting with "CCA“</a:t>
            </a:r>
          </a:p>
          <a:p>
            <a:pPr marL="342900" indent="-342900">
              <a:spcBef>
                <a:spcPts val="0"/>
              </a:spcBef>
              <a:buAutoNum type="arabicPeriod"/>
            </a:pPr>
            <a:r>
              <a:rPr lang="en-US" sz="2000" dirty="0"/>
              <a:t>Total Payload carried by Boosters launched by NASA (CRS)</a:t>
            </a:r>
          </a:p>
          <a:p>
            <a:pPr marL="342900" indent="-342900">
              <a:spcBef>
                <a:spcPts val="0"/>
              </a:spcBef>
              <a:buAutoNum type="arabicPeriod"/>
            </a:pPr>
            <a:r>
              <a:rPr lang="en-US" sz="2000" dirty="0"/>
              <a:t>Average amount of Payload carried by Booster Version F9 v1.1</a:t>
            </a:r>
          </a:p>
          <a:p>
            <a:pPr marL="342900" indent="-342900">
              <a:spcBef>
                <a:spcPts val="0"/>
              </a:spcBef>
              <a:buAutoNum type="arabicPeriod"/>
            </a:pPr>
            <a:r>
              <a:rPr lang="en-US" sz="2000" dirty="0"/>
              <a:t>First successful launch date</a:t>
            </a:r>
          </a:p>
          <a:p>
            <a:pPr marL="342900" indent="-342900">
              <a:spcBef>
                <a:spcPts val="0"/>
              </a:spcBef>
              <a:buAutoNum type="arabicPeriod"/>
            </a:pPr>
            <a:r>
              <a:rPr lang="en-US" sz="2000" dirty="0"/>
              <a:t>The list of names of Boosters who successfully landed with a Payload of more than 4000kg is less than 6000kg</a:t>
            </a:r>
          </a:p>
          <a:p>
            <a:pPr marL="342900" indent="-342900">
              <a:spcBef>
                <a:spcPts val="0"/>
              </a:spcBef>
              <a:buAutoNum type="arabicPeriod"/>
            </a:pPr>
            <a:r>
              <a:rPr lang="en-US" sz="2000" dirty="0"/>
              <a:t>Total successful and failed launch missions</a:t>
            </a:r>
          </a:p>
          <a:p>
            <a:pPr marL="342900" indent="-342900">
              <a:spcBef>
                <a:spcPts val="0"/>
              </a:spcBef>
              <a:buAutoNum type="arabicPeriod"/>
            </a:pPr>
            <a:r>
              <a:rPr lang="en-US" sz="2000" dirty="0"/>
              <a:t>Name of the Booster with the heaviest Payload</a:t>
            </a:r>
          </a:p>
          <a:p>
            <a:pPr marL="342900" indent="-342900">
              <a:spcBef>
                <a:spcPts val="0"/>
              </a:spcBef>
              <a:buAutoNum type="arabicPeriod"/>
            </a:pPr>
            <a:r>
              <a:rPr lang="en-US" sz="2000" dirty="0"/>
              <a:t>Data regarding the moon, Booster Version, and Launch Site that failed to land on the Drone Ship throughout 2015</a:t>
            </a:r>
          </a:p>
          <a:p>
            <a:pPr marL="342900" indent="-342900">
              <a:spcBef>
                <a:spcPts val="0"/>
              </a:spcBef>
              <a:buAutoNum type="arabicPeriod"/>
            </a:pPr>
            <a:r>
              <a:rPr lang="en-US" sz="2000" dirty="0"/>
              <a:t>Recap of landing results (success or failure) sorted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04793A16-171E-38C3-4564-5CF741E85015}"/>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https://github.com/hafizpanst/spacex_by_hafiz/blob/master/2/jupyter-labs-eda-sql-coursera_sqllite.ipynb</a:t>
            </a:r>
            <a:endParaRPr lang="id-ID" sz="14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gn="just">
              <a:buNone/>
            </a:pPr>
            <a:r>
              <a:rPr lang="en-US" sz="2000" dirty="0"/>
              <a:t>The Interactive Map is made with several location markers, such as circles and markers to mark each Launch Site. Apart from that, the interactive map also provides Cluster Markers to mark successful launches (Green) and failed launches (Red). The next thing is that distance markers are needed between the Launch Site and several nearby objects such as beaches, railways, highways and cities. It is very important to add these objects to the interactive map to see the pattern of selecting the Falcon 9 Launch Site location as well as consideration of access from nearby transportation. Then provide green and red markers to facilitate analysis of the success of the Falcon 9 launch from each Launch Site by paying attention to the geographical aspects of the Launch Site.</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E20361EF-0B63-F4A1-8B3D-A7B3017BD375}"/>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https://github.com/hafizpanst/spacex_by_hafiz/blob/master/3/lab_jupyter_launch_site_location.ipynb</a:t>
            </a:r>
            <a:endParaRPr lang="id-ID" sz="14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1161" y="1825625"/>
            <a:ext cx="10676811" cy="4351338"/>
          </a:xfrm>
          <a:prstGeom prst="rect">
            <a:avLst/>
          </a:prstGeom>
        </p:spPr>
        <p:txBody>
          <a:bodyPr vert="horz" lIns="91440" tIns="45720" rIns="91440" bIns="45720" rtlCol="0" anchor="t">
            <a:normAutofit/>
          </a:bodyPr>
          <a:lstStyle/>
          <a:p>
            <a:pPr marL="0" indent="0" algn="just">
              <a:buNone/>
            </a:pPr>
            <a:r>
              <a:rPr lang="en-US" sz="2000" dirty="0"/>
              <a:t>The dashboard was created to display the composition of each Launch Site from all launches carried out by SpaceX. The dashboard display can change according to the input provided by the user. The dropdown menu options can be changed according to the Launch Site data you want to display. If one Launch Site has been selected, the pie chart will display the composition of successful and failed launches from that Launch Site. This will make it easier for dashboard users to understand the success rate of each Launch Site.</a:t>
            </a:r>
          </a:p>
          <a:p>
            <a:pPr marL="0" indent="0" algn="just">
              <a:buNone/>
            </a:pPr>
            <a:r>
              <a:rPr lang="en-US" sz="2000" dirty="0"/>
              <a:t>Meanwhile, below the pie chart, the dashboard also displays a scatterplot to illustrate information on the relationship between </a:t>
            </a:r>
            <a:r>
              <a:rPr lang="en-US" sz="2000" dirty="0" err="1"/>
              <a:t>PayloadMass</a:t>
            </a:r>
            <a:r>
              <a:rPr lang="en-US" sz="2000" dirty="0"/>
              <a:t> and launch success. The scatterplot can be adjusted by setting the </a:t>
            </a:r>
            <a:r>
              <a:rPr lang="en-US" sz="2000" dirty="0" err="1"/>
              <a:t>PayloadMass</a:t>
            </a:r>
            <a:r>
              <a:rPr lang="en-US" sz="2000" dirty="0"/>
              <a:t> range in the </a:t>
            </a:r>
            <a:r>
              <a:rPr lang="en-US" sz="2000" dirty="0" err="1"/>
              <a:t>RangeSlider</a:t>
            </a:r>
            <a:r>
              <a:rPr lang="en-US" sz="2000" dirty="0"/>
              <a:t>. The data displayed in the scatterplot is data according to the selected </a:t>
            </a:r>
            <a:r>
              <a:rPr lang="en-US" sz="2000" dirty="0" err="1"/>
              <a:t>LaunchSite</a:t>
            </a:r>
            <a:r>
              <a:rPr lang="en-US" sz="2000" dirty="0"/>
              <a:t> and according to the </a:t>
            </a:r>
            <a:r>
              <a:rPr lang="en-US" sz="2000" dirty="0" err="1"/>
              <a:t>PayloadMass</a:t>
            </a:r>
            <a:r>
              <a:rPr lang="en-US" sz="2000" dirty="0"/>
              <a:t> range entered. This dashboard will make it easier for users to understand the relationship between </a:t>
            </a:r>
            <a:r>
              <a:rPr lang="en-US" sz="2000" dirty="0" err="1"/>
              <a:t>PayloadMass</a:t>
            </a:r>
            <a:r>
              <a:rPr lang="en-US" sz="2000" dirty="0"/>
              <a:t> and the success of a rocket launch.</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1999CC48-CE55-8ACA-D277-64CE7876353A}"/>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https://github.com/hafizpanst/spacex_by_hafiz/blob/master/3/spacex_dash_app.py</a:t>
            </a:r>
            <a:endParaRPr lang="id-ID" sz="14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7183"/>
            <a:ext cx="10515601" cy="2011208"/>
          </a:xfrm>
          <a:prstGeom prst="rect">
            <a:avLst/>
          </a:prstGeom>
        </p:spPr>
        <p:txBody>
          <a:bodyPr>
            <a:noAutofit/>
          </a:bodyPr>
          <a:lstStyle/>
          <a:p>
            <a:pPr marL="0" indent="0" algn="just">
              <a:buNone/>
            </a:pPr>
            <a:r>
              <a:rPr lang="en-US" sz="1800" dirty="0"/>
              <a:t>Predictive Analysis is carried out based on input data that has been prepared from Data Wrangling. The analysis was carried out with the aim of finding a model that was able to predict the success of the first stage landing of the Falcon 9. The model was trained using </a:t>
            </a:r>
            <a:r>
              <a:rPr lang="en-US" sz="1800" dirty="0" err="1"/>
              <a:t>train_data</a:t>
            </a:r>
            <a:r>
              <a:rPr lang="en-US" sz="1800" dirty="0"/>
              <a:t> which amounted to 80% of the total data. Meanwhile, evaluation is carried out with a confusion matrix using </a:t>
            </a:r>
            <a:r>
              <a:rPr lang="en-US" sz="1800" dirty="0" err="1"/>
              <a:t>test_data</a:t>
            </a:r>
            <a:r>
              <a:rPr lang="en-US" sz="1800" dirty="0"/>
              <a:t>. The score from the model is obtained based on the best score using </a:t>
            </a:r>
            <a:r>
              <a:rPr lang="en-US" sz="1800" dirty="0" err="1"/>
              <a:t>train_data</a:t>
            </a:r>
            <a:r>
              <a:rPr lang="en-US" sz="1800" dirty="0"/>
              <a:t> and also based on the results of the confusion matrix. Based on the analysis results, it was found that the best model was </a:t>
            </a:r>
            <a:r>
              <a:rPr lang="en-US" sz="1800" dirty="0" err="1"/>
              <a:t>tree_cv</a:t>
            </a:r>
            <a:r>
              <a:rPr lang="en-US" sz="1800" dirty="0"/>
              <a:t> with a score using </a:t>
            </a:r>
            <a:r>
              <a:rPr lang="en-US" sz="1800" dirty="0" err="1"/>
              <a:t>train_data</a:t>
            </a:r>
            <a:r>
              <a:rPr lang="en-US" sz="1800" dirty="0"/>
              <a:t> of 0.875 and a score using </a:t>
            </a:r>
            <a:r>
              <a:rPr lang="en-US" sz="1800" dirty="0" err="1"/>
              <a:t>test_data</a:t>
            </a:r>
            <a:r>
              <a:rPr lang="en-US" sz="1800" dirty="0"/>
              <a:t> of 0.8888.</a:t>
            </a:r>
          </a:p>
          <a:p>
            <a:pPr marL="0" indent="0" algn="just">
              <a:buNone/>
            </a:pPr>
            <a:endParaRPr lang="en-US" sz="1800" dirty="0"/>
          </a:p>
          <a:p>
            <a:pPr marL="0" indent="0" algn="just">
              <a:buNone/>
            </a:pP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95B26500-42E0-F034-072D-E3284C6A3E29}"/>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https://github.com/hafizpanst/spacex_by_hafiz/blob/master/4/SpaceX_Machine_Learning_Prediction_Part_5.jupyterlite.ipynb</a:t>
            </a:r>
            <a:endParaRPr lang="en-US" sz="1400" dirty="0"/>
          </a:p>
        </p:txBody>
      </p:sp>
      <p:grpSp>
        <p:nvGrpSpPr>
          <p:cNvPr id="2" name="Group 1">
            <a:extLst>
              <a:ext uri="{FF2B5EF4-FFF2-40B4-BE49-F238E27FC236}">
                <a16:creationId xmlns:a16="http://schemas.microsoft.com/office/drawing/2014/main" id="{AC909361-09A8-347A-D54D-28CFCF883313}"/>
              </a:ext>
            </a:extLst>
          </p:cNvPr>
          <p:cNvGrpSpPr/>
          <p:nvPr/>
        </p:nvGrpSpPr>
        <p:grpSpPr>
          <a:xfrm>
            <a:off x="1025916" y="3656631"/>
            <a:ext cx="9761034" cy="2290076"/>
            <a:chOff x="7393259" y="1203362"/>
            <a:chExt cx="9761034" cy="2290076"/>
          </a:xfrm>
        </p:grpSpPr>
        <p:sp>
          <p:nvSpPr>
            <p:cNvPr id="7" name="Rectangle 6">
              <a:extLst>
                <a:ext uri="{FF2B5EF4-FFF2-40B4-BE49-F238E27FC236}">
                  <a16:creationId xmlns:a16="http://schemas.microsoft.com/office/drawing/2014/main" id="{3B0B9659-1A9E-77D1-5F6E-BE7197186245}"/>
                </a:ext>
              </a:extLst>
            </p:cNvPr>
            <p:cNvSpPr/>
            <p:nvPr/>
          </p:nvSpPr>
          <p:spPr>
            <a:xfrm>
              <a:off x="7393259" y="1936108"/>
              <a:ext cx="1706133"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Input Data</a:t>
              </a:r>
              <a:endParaRPr lang="id-ID" dirty="0">
                <a:solidFill>
                  <a:sysClr val="windowText" lastClr="000000"/>
                </a:solidFill>
              </a:endParaRPr>
            </a:p>
          </p:txBody>
        </p:sp>
        <p:sp>
          <p:nvSpPr>
            <p:cNvPr id="9" name="Rectangle 8">
              <a:extLst>
                <a:ext uri="{FF2B5EF4-FFF2-40B4-BE49-F238E27FC236}">
                  <a16:creationId xmlns:a16="http://schemas.microsoft.com/office/drawing/2014/main" id="{454D672D-3D78-8224-A866-406EC460E1E0}"/>
                </a:ext>
              </a:extLst>
            </p:cNvPr>
            <p:cNvSpPr/>
            <p:nvPr/>
          </p:nvSpPr>
          <p:spPr>
            <a:xfrm>
              <a:off x="10394794" y="2730950"/>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Evaluate The Model using </a:t>
              </a:r>
              <a:r>
                <a:rPr lang="en-US" dirty="0" err="1">
                  <a:solidFill>
                    <a:sysClr val="windowText" lastClr="000000"/>
                  </a:solidFill>
                </a:rPr>
                <a:t>test_data</a:t>
              </a:r>
              <a:endParaRPr lang="id-ID" dirty="0">
                <a:solidFill>
                  <a:sysClr val="windowText" lastClr="000000"/>
                </a:solidFill>
              </a:endParaRPr>
            </a:p>
          </p:txBody>
        </p:sp>
        <p:sp>
          <p:nvSpPr>
            <p:cNvPr id="10" name="Rectangle 9">
              <a:extLst>
                <a:ext uri="{FF2B5EF4-FFF2-40B4-BE49-F238E27FC236}">
                  <a16:creationId xmlns:a16="http://schemas.microsoft.com/office/drawing/2014/main" id="{D29473A4-F022-824F-4FB6-ADA4523C70CC}"/>
                </a:ext>
              </a:extLst>
            </p:cNvPr>
            <p:cNvSpPr/>
            <p:nvPr/>
          </p:nvSpPr>
          <p:spPr>
            <a:xfrm>
              <a:off x="14422245" y="1931905"/>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Choose The Best Model</a:t>
              </a:r>
              <a:endParaRPr lang="id-ID" dirty="0">
                <a:solidFill>
                  <a:sysClr val="windowText" lastClr="000000"/>
                </a:solidFill>
              </a:endParaRPr>
            </a:p>
          </p:txBody>
        </p:sp>
        <p:sp>
          <p:nvSpPr>
            <p:cNvPr id="14" name="Rectangle 13">
              <a:extLst>
                <a:ext uri="{FF2B5EF4-FFF2-40B4-BE49-F238E27FC236}">
                  <a16:creationId xmlns:a16="http://schemas.microsoft.com/office/drawing/2014/main" id="{D7E6E263-173D-EDF9-9D9A-A34A5493C4F0}"/>
                </a:ext>
              </a:extLst>
            </p:cNvPr>
            <p:cNvSpPr/>
            <p:nvPr/>
          </p:nvSpPr>
          <p:spPr>
            <a:xfrm>
              <a:off x="10394794" y="1203362"/>
              <a:ext cx="2732048" cy="762488"/>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Train The Model using </a:t>
              </a:r>
              <a:r>
                <a:rPr lang="en-US" dirty="0" err="1">
                  <a:solidFill>
                    <a:sysClr val="windowText" lastClr="000000"/>
                  </a:solidFill>
                </a:rPr>
                <a:t>train_data</a:t>
              </a:r>
              <a:endParaRPr lang="id-ID" dirty="0">
                <a:solidFill>
                  <a:sysClr val="windowText" lastClr="000000"/>
                </a:solidFill>
              </a:endParaRPr>
            </a:p>
          </p:txBody>
        </p:sp>
      </p:grpSp>
      <p:cxnSp>
        <p:nvCxnSpPr>
          <p:cNvPr id="17" name="Connector: Elbow 16">
            <a:extLst>
              <a:ext uri="{FF2B5EF4-FFF2-40B4-BE49-F238E27FC236}">
                <a16:creationId xmlns:a16="http://schemas.microsoft.com/office/drawing/2014/main" id="{1FBB0B8C-5262-97BF-4F51-7A72D6FACB34}"/>
              </a:ext>
            </a:extLst>
          </p:cNvPr>
          <p:cNvCxnSpPr>
            <a:stCxn id="7" idx="3"/>
            <a:endCxn id="14" idx="1"/>
          </p:cNvCxnSpPr>
          <p:nvPr/>
        </p:nvCxnSpPr>
        <p:spPr>
          <a:xfrm flipV="1">
            <a:off x="2732049" y="4037875"/>
            <a:ext cx="1295402" cy="732746"/>
          </a:xfrm>
          <a:prstGeom prst="bentConnector3">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3D74CF9-88DA-A458-CB07-1A55E21B4AA3}"/>
              </a:ext>
            </a:extLst>
          </p:cNvPr>
          <p:cNvCxnSpPr>
            <a:cxnSpLocks/>
            <a:stCxn id="9" idx="3"/>
            <a:endCxn id="10" idx="1"/>
          </p:cNvCxnSpPr>
          <p:nvPr/>
        </p:nvCxnSpPr>
        <p:spPr>
          <a:xfrm flipV="1">
            <a:off x="6759499" y="4766418"/>
            <a:ext cx="1295403" cy="799045"/>
          </a:xfrm>
          <a:prstGeom prst="bentConnector3">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D68235-4EFE-DB8F-1119-29258A11903D}"/>
              </a:ext>
            </a:extLst>
          </p:cNvPr>
          <p:cNvCxnSpPr>
            <a:stCxn id="14" idx="2"/>
            <a:endCxn id="9" idx="0"/>
          </p:cNvCxnSpPr>
          <p:nvPr/>
        </p:nvCxnSpPr>
        <p:spPr>
          <a:xfrm>
            <a:off x="5393475" y="4419119"/>
            <a:ext cx="0" cy="76510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6E45DCD3-10D7-A9A5-2C6B-BA8A66E7574D}"/>
              </a:ext>
            </a:extLst>
          </p:cNvPr>
          <p:cNvSpPr txBox="1">
            <a:spLocks/>
          </p:cNvSpPr>
          <p:nvPr/>
        </p:nvSpPr>
        <p:spPr>
          <a:xfrm>
            <a:off x="841125" y="1661532"/>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EDA results can be seen as follows</a:t>
            </a:r>
          </a:p>
        </p:txBody>
      </p:sp>
      <p:pic>
        <p:nvPicPr>
          <p:cNvPr id="6" name="Picture 5">
            <a:extLst>
              <a:ext uri="{FF2B5EF4-FFF2-40B4-BE49-F238E27FC236}">
                <a16:creationId xmlns:a16="http://schemas.microsoft.com/office/drawing/2014/main" id="{66BCFFD5-FF57-8688-3DBE-D7D2BB77B1FB}"/>
              </a:ext>
            </a:extLst>
          </p:cNvPr>
          <p:cNvPicPr>
            <a:picLocks noChangeAspect="1"/>
          </p:cNvPicPr>
          <p:nvPr/>
        </p:nvPicPr>
        <p:blipFill>
          <a:blip r:embed="rId4"/>
          <a:stretch>
            <a:fillRect/>
          </a:stretch>
        </p:blipFill>
        <p:spPr>
          <a:xfrm>
            <a:off x="1186813" y="2669053"/>
            <a:ext cx="3636728" cy="3356520"/>
          </a:xfrm>
          <a:prstGeom prst="rect">
            <a:avLst/>
          </a:prstGeom>
        </p:spPr>
      </p:pic>
      <p:pic>
        <p:nvPicPr>
          <p:cNvPr id="11" name="Picture 10">
            <a:extLst>
              <a:ext uri="{FF2B5EF4-FFF2-40B4-BE49-F238E27FC236}">
                <a16:creationId xmlns:a16="http://schemas.microsoft.com/office/drawing/2014/main" id="{96034D45-3170-7718-A18F-47196F3F1609}"/>
              </a:ext>
            </a:extLst>
          </p:cNvPr>
          <p:cNvPicPr>
            <a:picLocks noChangeAspect="1"/>
          </p:cNvPicPr>
          <p:nvPr/>
        </p:nvPicPr>
        <p:blipFill>
          <a:blip r:embed="rId5"/>
          <a:stretch>
            <a:fillRect/>
          </a:stretch>
        </p:blipFill>
        <p:spPr>
          <a:xfrm>
            <a:off x="5742680" y="2656512"/>
            <a:ext cx="5263573" cy="336906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6E45DCD3-10D7-A9A5-2C6B-BA8A66E7574D}"/>
              </a:ext>
            </a:extLst>
          </p:cNvPr>
          <p:cNvSpPr txBox="1">
            <a:spLocks/>
          </p:cNvSpPr>
          <p:nvPr/>
        </p:nvSpPr>
        <p:spPr>
          <a:xfrm>
            <a:off x="841125" y="1661532"/>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using Dashboard</a:t>
            </a:r>
          </a:p>
        </p:txBody>
      </p:sp>
      <p:pic>
        <p:nvPicPr>
          <p:cNvPr id="9" name="Picture 8">
            <a:extLst>
              <a:ext uri="{FF2B5EF4-FFF2-40B4-BE49-F238E27FC236}">
                <a16:creationId xmlns:a16="http://schemas.microsoft.com/office/drawing/2014/main" id="{8BA537D2-720D-BD93-EB63-1F681CD25BC3}"/>
              </a:ext>
            </a:extLst>
          </p:cNvPr>
          <p:cNvPicPr>
            <a:picLocks noChangeAspect="1"/>
          </p:cNvPicPr>
          <p:nvPr/>
        </p:nvPicPr>
        <p:blipFill>
          <a:blip r:embed="rId4"/>
          <a:stretch>
            <a:fillRect/>
          </a:stretch>
        </p:blipFill>
        <p:spPr>
          <a:xfrm>
            <a:off x="2148737" y="2230244"/>
            <a:ext cx="7894526" cy="4438503"/>
          </a:xfrm>
          <a:prstGeom prst="rect">
            <a:avLst/>
          </a:prstGeom>
        </p:spPr>
      </p:pic>
    </p:spTree>
    <p:extLst>
      <p:ext uri="{BB962C8B-B14F-4D97-AF65-F5344CB8AC3E}">
        <p14:creationId xmlns:p14="http://schemas.microsoft.com/office/powerpoint/2010/main" val="1863787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6E45DCD3-10D7-A9A5-2C6B-BA8A66E7574D}"/>
              </a:ext>
            </a:extLst>
          </p:cNvPr>
          <p:cNvSpPr txBox="1">
            <a:spLocks/>
          </p:cNvSpPr>
          <p:nvPr/>
        </p:nvSpPr>
        <p:spPr>
          <a:xfrm>
            <a:off x="841125" y="1661532"/>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 from Predictive Analysis</a:t>
            </a:r>
          </a:p>
        </p:txBody>
      </p:sp>
      <p:pic>
        <p:nvPicPr>
          <p:cNvPr id="9" name="Picture 8">
            <a:extLst>
              <a:ext uri="{FF2B5EF4-FFF2-40B4-BE49-F238E27FC236}">
                <a16:creationId xmlns:a16="http://schemas.microsoft.com/office/drawing/2014/main" id="{047226BE-73B2-766C-B107-8F5303EE2365}"/>
              </a:ext>
            </a:extLst>
          </p:cNvPr>
          <p:cNvPicPr>
            <a:picLocks noChangeAspect="1"/>
          </p:cNvPicPr>
          <p:nvPr/>
        </p:nvPicPr>
        <p:blipFill>
          <a:blip r:embed="rId4"/>
          <a:stretch>
            <a:fillRect/>
          </a:stretch>
        </p:blipFill>
        <p:spPr>
          <a:xfrm>
            <a:off x="637371" y="2858868"/>
            <a:ext cx="5765952" cy="2616379"/>
          </a:xfrm>
          <a:prstGeom prst="rect">
            <a:avLst/>
          </a:prstGeom>
        </p:spPr>
      </p:pic>
      <p:pic>
        <p:nvPicPr>
          <p:cNvPr id="11" name="Picture 10">
            <a:extLst>
              <a:ext uri="{FF2B5EF4-FFF2-40B4-BE49-F238E27FC236}">
                <a16:creationId xmlns:a16="http://schemas.microsoft.com/office/drawing/2014/main" id="{E57153FB-DF88-2048-6954-423CDF735267}"/>
              </a:ext>
            </a:extLst>
          </p:cNvPr>
          <p:cNvPicPr>
            <a:picLocks noChangeAspect="1"/>
          </p:cNvPicPr>
          <p:nvPr/>
        </p:nvPicPr>
        <p:blipFill>
          <a:blip r:embed="rId5"/>
          <a:stretch>
            <a:fillRect/>
          </a:stretch>
        </p:blipFill>
        <p:spPr>
          <a:xfrm>
            <a:off x="6643067" y="2858867"/>
            <a:ext cx="4962945" cy="2616379"/>
          </a:xfrm>
          <a:prstGeom prst="rect">
            <a:avLst/>
          </a:prstGeom>
        </p:spPr>
      </p:pic>
    </p:spTree>
    <p:extLst>
      <p:ext uri="{BB962C8B-B14F-4D97-AF65-F5344CB8AC3E}">
        <p14:creationId xmlns:p14="http://schemas.microsoft.com/office/powerpoint/2010/main" val="1359093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0FAE7-0760-8A74-EB3F-1D9791799286}"/>
              </a:ext>
            </a:extLst>
          </p:cNvPr>
          <p:cNvPicPr>
            <a:picLocks noChangeAspect="1"/>
          </p:cNvPicPr>
          <p:nvPr/>
        </p:nvPicPr>
        <p:blipFill>
          <a:blip r:embed="rId3"/>
          <a:stretch>
            <a:fillRect/>
          </a:stretch>
        </p:blipFill>
        <p:spPr>
          <a:xfrm>
            <a:off x="842337" y="1707928"/>
            <a:ext cx="10370948" cy="20321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TextBox 1">
            <a:extLst>
              <a:ext uri="{FF2B5EF4-FFF2-40B4-BE49-F238E27FC236}">
                <a16:creationId xmlns:a16="http://schemas.microsoft.com/office/drawing/2014/main" id="{A220762B-F875-AE7F-B5F0-B06B3D861DE0}"/>
              </a:ext>
            </a:extLst>
          </p:cNvPr>
          <p:cNvSpPr txBox="1"/>
          <p:nvPr/>
        </p:nvSpPr>
        <p:spPr>
          <a:xfrm>
            <a:off x="925551" y="4348976"/>
            <a:ext cx="10287734" cy="923330"/>
          </a:xfrm>
          <a:prstGeom prst="rect">
            <a:avLst/>
          </a:prstGeom>
          <a:noFill/>
        </p:spPr>
        <p:txBody>
          <a:bodyPr wrap="square" rtlCol="0">
            <a:spAutoFit/>
          </a:bodyPr>
          <a:lstStyle/>
          <a:p>
            <a:pPr algn="just"/>
            <a:r>
              <a:rPr lang="en-US" dirty="0"/>
              <a:t>Based on the graph above, it can be said that the </a:t>
            </a:r>
            <a:r>
              <a:rPr lang="en-US" dirty="0" err="1"/>
              <a:t>LaunchSite</a:t>
            </a:r>
            <a:r>
              <a:rPr lang="en-US" dirty="0"/>
              <a:t> with the highest number of launches is CCAFS SLC-40. Meanwhile, the </a:t>
            </a:r>
            <a:r>
              <a:rPr lang="en-US" dirty="0" err="1"/>
              <a:t>LaunchSite</a:t>
            </a:r>
            <a:r>
              <a:rPr lang="en-US" dirty="0"/>
              <a:t> with the lowest number of launches is VAFB SLC-4E. At a glance it can be said that of all </a:t>
            </a:r>
            <a:r>
              <a:rPr lang="en-US" dirty="0" err="1"/>
              <a:t>LaunchSites</a:t>
            </a:r>
            <a:r>
              <a:rPr lang="en-US" dirty="0"/>
              <a:t> there are always successful launches and failed launches.</a:t>
            </a:r>
            <a:endParaRPr lang="id-ID"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F44E99D-3793-B918-6738-48215549500B}"/>
              </a:ext>
            </a:extLst>
          </p:cNvPr>
          <p:cNvPicPr>
            <a:picLocks noChangeAspect="1"/>
          </p:cNvPicPr>
          <p:nvPr/>
        </p:nvPicPr>
        <p:blipFill>
          <a:blip r:embed="rId3"/>
          <a:stretch>
            <a:fillRect/>
          </a:stretch>
        </p:blipFill>
        <p:spPr>
          <a:xfrm>
            <a:off x="770011" y="1435317"/>
            <a:ext cx="4239923" cy="3849605"/>
          </a:xfrm>
          <a:prstGeom prst="rect">
            <a:avLst/>
          </a:prstGeom>
        </p:spPr>
      </p:pic>
      <p:sp>
        <p:nvSpPr>
          <p:cNvPr id="2" name="TextBox 1">
            <a:extLst>
              <a:ext uri="{FF2B5EF4-FFF2-40B4-BE49-F238E27FC236}">
                <a16:creationId xmlns:a16="http://schemas.microsoft.com/office/drawing/2014/main" id="{169083FB-BE45-5C15-DB10-336895635EDE}"/>
              </a:ext>
            </a:extLst>
          </p:cNvPr>
          <p:cNvSpPr txBox="1"/>
          <p:nvPr/>
        </p:nvSpPr>
        <p:spPr>
          <a:xfrm>
            <a:off x="5531005" y="1817649"/>
            <a:ext cx="5890984" cy="2031325"/>
          </a:xfrm>
          <a:prstGeom prst="rect">
            <a:avLst/>
          </a:prstGeom>
          <a:noFill/>
        </p:spPr>
        <p:txBody>
          <a:bodyPr wrap="square" rtlCol="0">
            <a:spAutoFit/>
          </a:bodyPr>
          <a:lstStyle/>
          <a:p>
            <a:pPr algn="just"/>
            <a:r>
              <a:rPr lang="en-US" dirty="0"/>
              <a:t>From the graph on the side it can be said that launches with small </a:t>
            </a:r>
            <a:r>
              <a:rPr lang="en-US" dirty="0" err="1"/>
              <a:t>PayloadMass</a:t>
            </a:r>
            <a:r>
              <a:rPr lang="en-US" dirty="0"/>
              <a:t> (&lt;2500kg) only exist on </a:t>
            </a:r>
            <a:r>
              <a:rPr lang="en-US" dirty="0" err="1"/>
              <a:t>LaunchSite</a:t>
            </a:r>
            <a:r>
              <a:rPr lang="en-US" dirty="0"/>
              <a:t> CCAFS SLC 40 and VAFB SLC 4E. Meanwhile launches with large </a:t>
            </a:r>
            <a:r>
              <a:rPr lang="en-US" dirty="0" err="1"/>
              <a:t>PayloadMass</a:t>
            </a:r>
            <a:r>
              <a:rPr lang="en-US" dirty="0"/>
              <a:t> (&gt;12500kg) are only available on the CCAFS SLC 40 and KSC LC 39A </a:t>
            </a:r>
            <a:r>
              <a:rPr lang="en-US" dirty="0" err="1"/>
              <a:t>LaunchSites</a:t>
            </a:r>
            <a:r>
              <a:rPr lang="en-US" dirty="0"/>
              <a:t>. Successful and failed rocket launches are scattered throughout the </a:t>
            </a:r>
            <a:r>
              <a:rPr lang="en-US" dirty="0" err="1"/>
              <a:t>LaunchSite</a:t>
            </a:r>
            <a:r>
              <a:rPr lang="en-US" dirty="0"/>
              <a:t> as well as almost the entire </a:t>
            </a:r>
            <a:r>
              <a:rPr lang="en-US" dirty="0" err="1"/>
              <a:t>PayloadMass</a:t>
            </a:r>
            <a:r>
              <a:rPr lang="en-US" dirty="0"/>
              <a:t> range.</a:t>
            </a:r>
            <a:endParaRPr lang="id-ID" dirty="0"/>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50990E0-4881-1A37-DD3C-626C8D4A79A3}"/>
              </a:ext>
            </a:extLst>
          </p:cNvPr>
          <p:cNvPicPr>
            <a:picLocks noChangeAspect="1"/>
          </p:cNvPicPr>
          <p:nvPr/>
        </p:nvPicPr>
        <p:blipFill>
          <a:blip r:embed="rId3"/>
          <a:stretch>
            <a:fillRect/>
          </a:stretch>
        </p:blipFill>
        <p:spPr>
          <a:xfrm>
            <a:off x="770012" y="1614891"/>
            <a:ext cx="4770820" cy="3662282"/>
          </a:xfrm>
          <a:prstGeom prst="rect">
            <a:avLst/>
          </a:prstGeom>
        </p:spPr>
      </p:pic>
      <p:sp>
        <p:nvSpPr>
          <p:cNvPr id="2" name="TextBox 1">
            <a:extLst>
              <a:ext uri="{FF2B5EF4-FFF2-40B4-BE49-F238E27FC236}">
                <a16:creationId xmlns:a16="http://schemas.microsoft.com/office/drawing/2014/main" id="{7A678D08-04F9-BE1A-C424-28C29824BCD1}"/>
              </a:ext>
            </a:extLst>
          </p:cNvPr>
          <p:cNvSpPr txBox="1"/>
          <p:nvPr/>
        </p:nvSpPr>
        <p:spPr>
          <a:xfrm>
            <a:off x="5798635" y="2007220"/>
            <a:ext cx="5623354" cy="1200329"/>
          </a:xfrm>
          <a:prstGeom prst="rect">
            <a:avLst/>
          </a:prstGeom>
          <a:noFill/>
        </p:spPr>
        <p:txBody>
          <a:bodyPr wrap="square" rtlCol="0">
            <a:spAutoFit/>
          </a:bodyPr>
          <a:lstStyle/>
          <a:p>
            <a:pPr algn="just"/>
            <a:r>
              <a:rPr lang="en-US" dirty="0"/>
              <a:t>Based on the graph, it can be concluded that the Orbits with the highest </a:t>
            </a:r>
            <a:r>
              <a:rPr lang="en-US" dirty="0" err="1"/>
              <a:t>SuccessRate</a:t>
            </a:r>
            <a:r>
              <a:rPr lang="en-US" dirty="0"/>
              <a:t> are ES-L1, GEO, HEO, and SSO. Meanwhile, the orbit with the lowest </a:t>
            </a:r>
            <a:r>
              <a:rPr lang="en-US" dirty="0" err="1"/>
              <a:t>SuccessRate</a:t>
            </a:r>
            <a:r>
              <a:rPr lang="en-US" dirty="0"/>
              <a:t> is SO</a:t>
            </a:r>
            <a:endParaRPr lang="id-ID" dirty="0"/>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1FB566A-F773-51AC-7CFB-C146AD69B606}"/>
              </a:ext>
            </a:extLst>
          </p:cNvPr>
          <p:cNvPicPr>
            <a:picLocks noChangeAspect="1"/>
          </p:cNvPicPr>
          <p:nvPr/>
        </p:nvPicPr>
        <p:blipFill>
          <a:blip r:embed="rId3"/>
          <a:stretch>
            <a:fillRect/>
          </a:stretch>
        </p:blipFill>
        <p:spPr>
          <a:xfrm>
            <a:off x="770011" y="1467335"/>
            <a:ext cx="4135203" cy="3704295"/>
          </a:xfrm>
          <a:prstGeom prst="rect">
            <a:avLst/>
          </a:prstGeom>
        </p:spPr>
      </p:pic>
      <p:sp>
        <p:nvSpPr>
          <p:cNvPr id="2" name="TextBox 1">
            <a:extLst>
              <a:ext uri="{FF2B5EF4-FFF2-40B4-BE49-F238E27FC236}">
                <a16:creationId xmlns:a16="http://schemas.microsoft.com/office/drawing/2014/main" id="{018738D8-207A-0DD7-3480-67A387BB1EEB}"/>
              </a:ext>
            </a:extLst>
          </p:cNvPr>
          <p:cNvSpPr txBox="1"/>
          <p:nvPr/>
        </p:nvSpPr>
        <p:spPr>
          <a:xfrm>
            <a:off x="5143500" y="1771650"/>
            <a:ext cx="6278489" cy="1754326"/>
          </a:xfrm>
          <a:prstGeom prst="rect">
            <a:avLst/>
          </a:prstGeom>
          <a:noFill/>
        </p:spPr>
        <p:txBody>
          <a:bodyPr wrap="square" rtlCol="0">
            <a:spAutoFit/>
          </a:bodyPr>
          <a:lstStyle/>
          <a:p>
            <a:pPr algn="just"/>
            <a:r>
              <a:rPr lang="en-US" dirty="0"/>
              <a:t>Based on the graph below, it can be concluded that the orbits with the most launches are GTO and ISS. Meanwhile, the orbits with the fewest launches are GEO, SO, HEO, and ES-L1.</a:t>
            </a:r>
          </a:p>
          <a:p>
            <a:pPr algn="just"/>
            <a:endParaRPr lang="en-US" dirty="0"/>
          </a:p>
          <a:p>
            <a:pPr algn="just"/>
            <a:r>
              <a:rPr lang="en-US" dirty="0"/>
              <a:t>When related to launch success, SSO is the most successful orbit with more than 1 launch.</a:t>
            </a:r>
            <a:endParaRPr lang="id-ID" dirty="0"/>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2B69E7F-3B73-4A5C-1349-B7BE90AACECD}"/>
              </a:ext>
            </a:extLst>
          </p:cNvPr>
          <p:cNvPicPr>
            <a:picLocks noChangeAspect="1"/>
          </p:cNvPicPr>
          <p:nvPr/>
        </p:nvPicPr>
        <p:blipFill>
          <a:blip r:embed="rId3"/>
          <a:stretch>
            <a:fillRect/>
          </a:stretch>
        </p:blipFill>
        <p:spPr>
          <a:xfrm>
            <a:off x="770011" y="1559142"/>
            <a:ext cx="4297935" cy="3850070"/>
          </a:xfrm>
          <a:prstGeom prst="rect">
            <a:avLst/>
          </a:prstGeom>
        </p:spPr>
      </p:pic>
      <p:sp>
        <p:nvSpPr>
          <p:cNvPr id="2" name="TextBox 1">
            <a:extLst>
              <a:ext uri="{FF2B5EF4-FFF2-40B4-BE49-F238E27FC236}">
                <a16:creationId xmlns:a16="http://schemas.microsoft.com/office/drawing/2014/main" id="{1FE9AB91-E946-21CC-3FC8-2BF2402AB5AE}"/>
              </a:ext>
            </a:extLst>
          </p:cNvPr>
          <p:cNvSpPr txBox="1"/>
          <p:nvPr/>
        </p:nvSpPr>
        <p:spPr>
          <a:xfrm>
            <a:off x="5269230" y="1645920"/>
            <a:ext cx="6188742" cy="1200329"/>
          </a:xfrm>
          <a:prstGeom prst="rect">
            <a:avLst/>
          </a:prstGeom>
          <a:noFill/>
        </p:spPr>
        <p:txBody>
          <a:bodyPr wrap="square" rtlCol="0">
            <a:spAutoFit/>
          </a:bodyPr>
          <a:lstStyle/>
          <a:p>
            <a:pPr algn="just"/>
            <a:r>
              <a:rPr lang="en-US" dirty="0"/>
              <a:t>Based on the graph below, it can be concluded that launches with small </a:t>
            </a:r>
            <a:r>
              <a:rPr lang="en-US" dirty="0" err="1"/>
              <a:t>PayloadMass</a:t>
            </a:r>
            <a:r>
              <a:rPr lang="en-US" dirty="0"/>
              <a:t> (&lt;2000kg) are in the LEI, ISS, PO, ES-L1, SSO and HEO orbits. Meanwhile launches with large </a:t>
            </a:r>
            <a:r>
              <a:rPr lang="en-US" dirty="0" err="1"/>
              <a:t>PayloadMass</a:t>
            </a:r>
            <a:r>
              <a:rPr lang="en-US" dirty="0"/>
              <a:t> (&gt;10,000kg) are on the ISS and VLEO orbits.</a:t>
            </a:r>
            <a:endParaRPr lang="id-ID"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4B9FEFB-8570-4BE8-A771-465124349467}"/>
              </a:ext>
            </a:extLst>
          </p:cNvPr>
          <p:cNvPicPr>
            <a:picLocks noChangeAspect="1"/>
          </p:cNvPicPr>
          <p:nvPr/>
        </p:nvPicPr>
        <p:blipFill>
          <a:blip r:embed="rId3"/>
          <a:stretch>
            <a:fillRect/>
          </a:stretch>
        </p:blipFill>
        <p:spPr>
          <a:xfrm>
            <a:off x="770011" y="1573078"/>
            <a:ext cx="4848125" cy="3693810"/>
          </a:xfrm>
          <a:prstGeom prst="rect">
            <a:avLst/>
          </a:prstGeom>
        </p:spPr>
      </p:pic>
      <p:sp>
        <p:nvSpPr>
          <p:cNvPr id="2" name="TextBox 1">
            <a:extLst>
              <a:ext uri="{FF2B5EF4-FFF2-40B4-BE49-F238E27FC236}">
                <a16:creationId xmlns:a16="http://schemas.microsoft.com/office/drawing/2014/main" id="{FB2A742C-26A6-E6B8-922C-72997E2FC06E}"/>
              </a:ext>
            </a:extLst>
          </p:cNvPr>
          <p:cNvSpPr txBox="1"/>
          <p:nvPr/>
        </p:nvSpPr>
        <p:spPr>
          <a:xfrm>
            <a:off x="6096000" y="1645920"/>
            <a:ext cx="5361972" cy="2031325"/>
          </a:xfrm>
          <a:prstGeom prst="rect">
            <a:avLst/>
          </a:prstGeom>
          <a:noFill/>
        </p:spPr>
        <p:txBody>
          <a:bodyPr wrap="square" rtlCol="0">
            <a:spAutoFit/>
          </a:bodyPr>
          <a:lstStyle/>
          <a:p>
            <a:pPr algn="just"/>
            <a:r>
              <a:rPr lang="en-US" dirty="0"/>
              <a:t>Based on the graph on the side, it can be concluded that the trend of successful launches tends to increase from year to year, with the exception of 2018 and 2020, where there was a decrease in the </a:t>
            </a:r>
            <a:r>
              <a:rPr lang="en-US" dirty="0" err="1"/>
              <a:t>success_rate</a:t>
            </a:r>
            <a:r>
              <a:rPr lang="en-US" dirty="0"/>
              <a:t>. The year with the highest </a:t>
            </a:r>
            <a:r>
              <a:rPr lang="en-US" dirty="0" err="1"/>
              <a:t>success_rate</a:t>
            </a:r>
            <a:r>
              <a:rPr lang="en-US" dirty="0"/>
              <a:t> was 2019, while the years with the lowest </a:t>
            </a:r>
            <a:r>
              <a:rPr lang="en-US" dirty="0" err="1"/>
              <a:t>success_rate</a:t>
            </a:r>
            <a:r>
              <a:rPr lang="en-US" dirty="0"/>
              <a:t> were 2010, 2012, and 2013.</a:t>
            </a:r>
            <a:endParaRPr lang="id-ID" dirty="0"/>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a:extLst>
              <a:ext uri="{FF2B5EF4-FFF2-40B4-BE49-F238E27FC236}">
                <a16:creationId xmlns:a16="http://schemas.microsoft.com/office/drawing/2014/main" id="{87A06F92-BCC5-58B0-424E-1B074F7B20F9}"/>
              </a:ext>
            </a:extLst>
          </p:cNvPr>
          <p:cNvSpPr txBox="1"/>
          <p:nvPr/>
        </p:nvSpPr>
        <p:spPr>
          <a:xfrm>
            <a:off x="962075" y="2090172"/>
            <a:ext cx="3018909" cy="1938992"/>
          </a:xfrm>
          <a:prstGeom prst="rect">
            <a:avLst/>
          </a:prstGeom>
          <a:noFill/>
          <a:ln w="19050">
            <a:solidFill>
              <a:schemeClr val="tx1">
                <a:lumMod val="95000"/>
                <a:lumOff val="5000"/>
              </a:schemeClr>
            </a:solidFill>
          </a:ln>
        </p:spPr>
        <p:txBody>
          <a:bodyPr wrap="square">
            <a:spAutoFit/>
          </a:bodyPr>
          <a:lstStyle/>
          <a:p>
            <a:r>
              <a:rPr lang="id-ID" sz="2400" b="1" dirty="0" err="1"/>
              <a:t>Launch_Site</a:t>
            </a:r>
            <a:endParaRPr lang="id-ID" sz="2400" b="1" dirty="0"/>
          </a:p>
          <a:p>
            <a:r>
              <a:rPr lang="id-ID" sz="2400" dirty="0"/>
              <a:t>CCAFS LC-40</a:t>
            </a:r>
          </a:p>
          <a:p>
            <a:r>
              <a:rPr lang="id-ID" sz="2400" dirty="0"/>
              <a:t>VAFB SLC-4E</a:t>
            </a:r>
          </a:p>
          <a:p>
            <a:r>
              <a:rPr lang="id-ID" sz="2400" dirty="0"/>
              <a:t>KSC LC-39A</a:t>
            </a:r>
          </a:p>
          <a:p>
            <a:r>
              <a:rPr lang="id-ID" sz="2400" dirty="0"/>
              <a:t>CCAFS SLC-40</a:t>
            </a:r>
          </a:p>
        </p:txBody>
      </p:sp>
      <p:sp>
        <p:nvSpPr>
          <p:cNvPr id="5" name="TextBox 4">
            <a:extLst>
              <a:ext uri="{FF2B5EF4-FFF2-40B4-BE49-F238E27FC236}">
                <a16:creationId xmlns:a16="http://schemas.microsoft.com/office/drawing/2014/main" id="{DCFC2FE4-0C26-31DD-A4EC-0FAC7587D1C3}"/>
              </a:ext>
            </a:extLst>
          </p:cNvPr>
          <p:cNvSpPr txBox="1"/>
          <p:nvPr/>
        </p:nvSpPr>
        <p:spPr>
          <a:xfrm>
            <a:off x="4493941" y="2090172"/>
            <a:ext cx="6590371" cy="646331"/>
          </a:xfrm>
          <a:prstGeom prst="rect">
            <a:avLst/>
          </a:prstGeom>
          <a:noFill/>
        </p:spPr>
        <p:txBody>
          <a:bodyPr wrap="square">
            <a:spAutoFit/>
          </a:bodyPr>
          <a:lstStyle/>
          <a:p>
            <a:r>
              <a:rPr lang="en-US" dirty="0"/>
              <a:t>Based on the query results, a list of Launch Sites is obtained as can be seen on the side.</a:t>
            </a:r>
            <a:endParaRPr lang="id-ID" dirty="0"/>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30AA912-CB46-9D32-0C8D-0E8E489DAA85}"/>
              </a:ext>
            </a:extLst>
          </p:cNvPr>
          <p:cNvPicPr>
            <a:picLocks noChangeAspect="1"/>
          </p:cNvPicPr>
          <p:nvPr/>
        </p:nvPicPr>
        <p:blipFill>
          <a:blip r:embed="rId3"/>
          <a:stretch>
            <a:fillRect/>
          </a:stretch>
        </p:blipFill>
        <p:spPr>
          <a:xfrm>
            <a:off x="914400" y="2159451"/>
            <a:ext cx="10215966" cy="1933061"/>
          </a:xfrm>
          <a:prstGeom prst="rect">
            <a:avLst/>
          </a:prstGeom>
        </p:spPr>
      </p:pic>
      <p:sp>
        <p:nvSpPr>
          <p:cNvPr id="2" name="TextBox 1">
            <a:extLst>
              <a:ext uri="{FF2B5EF4-FFF2-40B4-BE49-F238E27FC236}">
                <a16:creationId xmlns:a16="http://schemas.microsoft.com/office/drawing/2014/main" id="{E8684A3D-B242-4F17-25E6-819763F80A37}"/>
              </a:ext>
            </a:extLst>
          </p:cNvPr>
          <p:cNvSpPr txBox="1"/>
          <p:nvPr/>
        </p:nvSpPr>
        <p:spPr>
          <a:xfrm>
            <a:off x="914400" y="1732969"/>
            <a:ext cx="10215966" cy="369332"/>
          </a:xfrm>
          <a:prstGeom prst="rect">
            <a:avLst/>
          </a:prstGeom>
          <a:noFill/>
        </p:spPr>
        <p:txBody>
          <a:bodyPr wrap="square">
            <a:spAutoFit/>
          </a:bodyPr>
          <a:lstStyle/>
          <a:p>
            <a:r>
              <a:rPr lang="en-US" dirty="0"/>
              <a:t>Here are 5 Launch Sites with names starting with "CCA"</a:t>
            </a:r>
            <a:endParaRPr lang="id-ID" dirty="0"/>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2ECDA96C-44C7-6E00-5787-1C8782A5F6A4}"/>
              </a:ext>
            </a:extLst>
          </p:cNvPr>
          <p:cNvPicPr>
            <a:picLocks noChangeAspect="1"/>
          </p:cNvPicPr>
          <p:nvPr/>
        </p:nvPicPr>
        <p:blipFill rotWithShape="1">
          <a:blip r:embed="rId3"/>
          <a:srcRect r="46356"/>
          <a:stretch/>
        </p:blipFill>
        <p:spPr>
          <a:xfrm>
            <a:off x="2757668" y="1499279"/>
            <a:ext cx="6540285" cy="2325109"/>
          </a:xfrm>
          <a:prstGeom prst="rect">
            <a:avLst/>
          </a:prstGeom>
        </p:spPr>
      </p:pic>
      <p:sp>
        <p:nvSpPr>
          <p:cNvPr id="5" name="TextBox 4">
            <a:extLst>
              <a:ext uri="{FF2B5EF4-FFF2-40B4-BE49-F238E27FC236}">
                <a16:creationId xmlns:a16="http://schemas.microsoft.com/office/drawing/2014/main" id="{3F67B5D0-9859-D7B6-0DA0-BE5E37A11A69}"/>
              </a:ext>
            </a:extLst>
          </p:cNvPr>
          <p:cNvSpPr txBox="1"/>
          <p:nvPr/>
        </p:nvSpPr>
        <p:spPr>
          <a:xfrm>
            <a:off x="770010" y="4246448"/>
            <a:ext cx="10515599" cy="646331"/>
          </a:xfrm>
          <a:prstGeom prst="rect">
            <a:avLst/>
          </a:prstGeom>
          <a:noFill/>
        </p:spPr>
        <p:txBody>
          <a:bodyPr wrap="square">
            <a:spAutoFit/>
          </a:bodyPr>
          <a:lstStyle/>
          <a:p>
            <a:pPr algn="just"/>
            <a:r>
              <a:rPr lang="en-US" dirty="0"/>
              <a:t>Based on EDA results using SQL, information was obtained regarding the total Payload Mass carried by the Booster launched from NASA (CRS) of 45,596kg.</a:t>
            </a:r>
            <a:endParaRPr lang="id-ID" dirty="0"/>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C6882D1-C2FA-487B-6BB3-C5E6DD582C04}"/>
              </a:ext>
            </a:extLst>
          </p:cNvPr>
          <p:cNvPicPr>
            <a:picLocks noChangeAspect="1"/>
          </p:cNvPicPr>
          <p:nvPr/>
        </p:nvPicPr>
        <p:blipFill>
          <a:blip r:embed="rId3"/>
          <a:stretch>
            <a:fillRect/>
          </a:stretch>
        </p:blipFill>
        <p:spPr>
          <a:xfrm>
            <a:off x="2221850" y="1498700"/>
            <a:ext cx="7864522" cy="2667231"/>
          </a:xfrm>
          <a:prstGeom prst="rect">
            <a:avLst/>
          </a:prstGeom>
        </p:spPr>
      </p:pic>
      <p:sp>
        <p:nvSpPr>
          <p:cNvPr id="5" name="TextBox 4">
            <a:extLst>
              <a:ext uri="{FF2B5EF4-FFF2-40B4-BE49-F238E27FC236}">
                <a16:creationId xmlns:a16="http://schemas.microsoft.com/office/drawing/2014/main" id="{A073D7C1-0C0C-A4E8-E728-6E006F9312C8}"/>
              </a:ext>
            </a:extLst>
          </p:cNvPr>
          <p:cNvSpPr txBox="1"/>
          <p:nvPr/>
        </p:nvSpPr>
        <p:spPr>
          <a:xfrm>
            <a:off x="770011" y="4449420"/>
            <a:ext cx="10515600" cy="646331"/>
          </a:xfrm>
          <a:prstGeom prst="rect">
            <a:avLst/>
          </a:prstGeom>
          <a:noFill/>
        </p:spPr>
        <p:txBody>
          <a:bodyPr wrap="square">
            <a:spAutoFit/>
          </a:bodyPr>
          <a:lstStyle/>
          <a:p>
            <a:pPr algn="just"/>
            <a:r>
              <a:rPr lang="id-ID" dirty="0" err="1"/>
              <a:t>Based</a:t>
            </a:r>
            <a:r>
              <a:rPr lang="id-ID" dirty="0"/>
              <a:t> </a:t>
            </a:r>
            <a:r>
              <a:rPr lang="id-ID" dirty="0" err="1"/>
              <a:t>on</a:t>
            </a:r>
            <a:r>
              <a:rPr lang="id-ID" dirty="0"/>
              <a:t> EDA </a:t>
            </a:r>
            <a:r>
              <a:rPr lang="id-ID" dirty="0" err="1"/>
              <a:t>results</a:t>
            </a:r>
            <a:r>
              <a:rPr lang="id-ID" dirty="0"/>
              <a:t> </a:t>
            </a:r>
            <a:r>
              <a:rPr lang="id-ID" dirty="0" err="1"/>
              <a:t>using</a:t>
            </a:r>
            <a:r>
              <a:rPr lang="id-ID" dirty="0"/>
              <a:t> SQL, </a:t>
            </a:r>
            <a:r>
              <a:rPr lang="id-ID" dirty="0" err="1"/>
              <a:t>information</a:t>
            </a:r>
            <a:r>
              <a:rPr lang="id-ID" dirty="0"/>
              <a:t> </a:t>
            </a:r>
            <a:r>
              <a:rPr lang="id-ID" dirty="0" err="1"/>
              <a:t>was</a:t>
            </a:r>
            <a:r>
              <a:rPr lang="id-ID" dirty="0"/>
              <a:t> </a:t>
            </a:r>
            <a:r>
              <a:rPr lang="id-ID" dirty="0" err="1"/>
              <a:t>obtained</a:t>
            </a:r>
            <a:r>
              <a:rPr lang="id-ID" dirty="0"/>
              <a:t> </a:t>
            </a:r>
            <a:r>
              <a:rPr lang="id-ID" dirty="0" err="1"/>
              <a:t>regarding</a:t>
            </a:r>
            <a:r>
              <a:rPr lang="id-ID" dirty="0"/>
              <a:t> </a:t>
            </a:r>
            <a:r>
              <a:rPr lang="id-ID" dirty="0" err="1"/>
              <a:t>the</a:t>
            </a:r>
            <a:r>
              <a:rPr lang="id-ID" dirty="0"/>
              <a:t> total </a:t>
            </a:r>
            <a:r>
              <a:rPr lang="id-ID" dirty="0" err="1"/>
              <a:t>Payload</a:t>
            </a:r>
            <a:r>
              <a:rPr lang="id-ID" dirty="0"/>
              <a:t> </a:t>
            </a:r>
            <a:r>
              <a:rPr lang="id-ID" dirty="0" err="1"/>
              <a:t>Mass</a:t>
            </a:r>
            <a:r>
              <a:rPr lang="id-ID" dirty="0"/>
              <a:t> </a:t>
            </a:r>
            <a:r>
              <a:rPr lang="id-ID" dirty="0" err="1"/>
              <a:t>carried</a:t>
            </a:r>
            <a:r>
              <a:rPr lang="id-ID" dirty="0"/>
              <a:t> </a:t>
            </a:r>
            <a:r>
              <a:rPr lang="id-ID" dirty="0" err="1"/>
              <a:t>by</a:t>
            </a:r>
            <a:r>
              <a:rPr lang="id-ID" dirty="0"/>
              <a:t> </a:t>
            </a:r>
            <a:r>
              <a:rPr lang="id-ID" dirty="0" err="1"/>
              <a:t>the</a:t>
            </a:r>
            <a:r>
              <a:rPr lang="id-ID" dirty="0"/>
              <a:t> </a:t>
            </a:r>
            <a:r>
              <a:rPr lang="id-ID" dirty="0" err="1"/>
              <a:t>Booster</a:t>
            </a:r>
            <a:r>
              <a:rPr lang="id-ID" dirty="0"/>
              <a:t> </a:t>
            </a:r>
            <a:r>
              <a:rPr lang="id-ID" dirty="0" err="1"/>
              <a:t>launched</a:t>
            </a:r>
            <a:r>
              <a:rPr lang="id-ID" dirty="0"/>
              <a:t> </a:t>
            </a:r>
            <a:r>
              <a:rPr lang="id-ID" dirty="0" err="1"/>
              <a:t>from</a:t>
            </a:r>
            <a:r>
              <a:rPr lang="id-ID" dirty="0"/>
              <a:t> NASA (CRS) </a:t>
            </a:r>
            <a:r>
              <a:rPr lang="id-ID" dirty="0" err="1"/>
              <a:t>of</a:t>
            </a:r>
            <a:r>
              <a:rPr lang="id-ID" dirty="0"/>
              <a:t> 45,596kg.</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9351"/>
            <a:ext cx="10326708" cy="45262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The analysis was carried out with the aim of predicting the first stage landing of the Space Data cleansing and preprocessing processes are carried out before selecting the classification model to be used. Evaluation of the model is carried out based on the score of the best parameters. The evaluation results show that the best model that can be used is </a:t>
            </a:r>
            <a:r>
              <a:rPr lang="en-US" sz="2000" dirty="0" err="1">
                <a:solidFill>
                  <a:schemeClr val="accent3">
                    <a:lumMod val="25000"/>
                  </a:schemeClr>
                </a:solidFill>
                <a:latin typeface="Abadi" panose="020B0604020104020204" pitchFamily="34" charset="0"/>
              </a:rPr>
              <a:t>tree_cv</a:t>
            </a:r>
            <a:r>
              <a:rPr lang="en-US" sz="2000" dirty="0">
                <a:solidFill>
                  <a:schemeClr val="accent3">
                    <a:lumMod val="25000"/>
                  </a:schemeClr>
                </a:solidFill>
                <a:latin typeface="Abadi" panose="020B0604020104020204" pitchFamily="34" charset="0"/>
              </a:rPr>
              <a:t> with an accuracy score of 0.88888. This predictive model can be used by Space Y to estimate the costs of rocket launches that must be incurred and can influence Space Y's decisions when participating in tenders for space missions.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AD9F360-3705-A88B-3BC6-CC9216D06AEB}"/>
              </a:ext>
            </a:extLst>
          </p:cNvPr>
          <p:cNvPicPr>
            <a:picLocks noChangeAspect="1"/>
          </p:cNvPicPr>
          <p:nvPr/>
        </p:nvPicPr>
        <p:blipFill>
          <a:blip r:embed="rId3"/>
          <a:stretch>
            <a:fillRect/>
          </a:stretch>
        </p:blipFill>
        <p:spPr>
          <a:xfrm>
            <a:off x="1963743" y="1629491"/>
            <a:ext cx="8260796" cy="2095682"/>
          </a:xfrm>
          <a:prstGeom prst="rect">
            <a:avLst/>
          </a:prstGeom>
        </p:spPr>
      </p:pic>
      <p:sp>
        <p:nvSpPr>
          <p:cNvPr id="8" name="TextBox 7">
            <a:extLst>
              <a:ext uri="{FF2B5EF4-FFF2-40B4-BE49-F238E27FC236}">
                <a16:creationId xmlns:a16="http://schemas.microsoft.com/office/drawing/2014/main" id="{47505997-1B09-9ACF-0C2F-184A991BECB0}"/>
              </a:ext>
            </a:extLst>
          </p:cNvPr>
          <p:cNvSpPr txBox="1"/>
          <p:nvPr/>
        </p:nvSpPr>
        <p:spPr>
          <a:xfrm>
            <a:off x="730310" y="4093972"/>
            <a:ext cx="10727662" cy="646331"/>
          </a:xfrm>
          <a:prstGeom prst="rect">
            <a:avLst/>
          </a:prstGeom>
          <a:noFill/>
        </p:spPr>
        <p:txBody>
          <a:bodyPr wrap="square">
            <a:spAutoFit/>
          </a:bodyPr>
          <a:lstStyle/>
          <a:p>
            <a:pPr algn="just"/>
            <a:r>
              <a:rPr lang="en-US"/>
              <a:t>Based on EDA results using SQL, it is known that the first successful landing mission occurred on December 22, 2015</a:t>
            </a:r>
            <a:endParaRPr lang="id-ID" dirty="0"/>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D894E00-469E-9D68-8927-A0A9E477460D}"/>
              </a:ext>
            </a:extLst>
          </p:cNvPr>
          <p:cNvPicPr>
            <a:picLocks noChangeAspect="1"/>
          </p:cNvPicPr>
          <p:nvPr/>
        </p:nvPicPr>
        <p:blipFill>
          <a:blip r:embed="rId3"/>
          <a:stretch>
            <a:fillRect/>
          </a:stretch>
        </p:blipFill>
        <p:spPr>
          <a:xfrm>
            <a:off x="770011" y="1466843"/>
            <a:ext cx="10394500" cy="1493821"/>
          </a:xfrm>
          <a:prstGeom prst="rect">
            <a:avLst/>
          </a:prstGeom>
        </p:spPr>
      </p:pic>
      <p:sp>
        <p:nvSpPr>
          <p:cNvPr id="5" name="TextBox 4">
            <a:extLst>
              <a:ext uri="{FF2B5EF4-FFF2-40B4-BE49-F238E27FC236}">
                <a16:creationId xmlns:a16="http://schemas.microsoft.com/office/drawing/2014/main" id="{29AF5578-9854-97EC-5B0F-2F698A1AAD85}"/>
              </a:ext>
            </a:extLst>
          </p:cNvPr>
          <p:cNvSpPr txBox="1"/>
          <p:nvPr/>
        </p:nvSpPr>
        <p:spPr>
          <a:xfrm>
            <a:off x="730310" y="3105835"/>
            <a:ext cx="10394500" cy="923330"/>
          </a:xfrm>
          <a:prstGeom prst="rect">
            <a:avLst/>
          </a:prstGeom>
          <a:noFill/>
        </p:spPr>
        <p:txBody>
          <a:bodyPr wrap="square">
            <a:spAutoFit/>
          </a:bodyPr>
          <a:lstStyle/>
          <a:p>
            <a:pPr algn="just"/>
            <a:r>
              <a:rPr lang="en-US" dirty="0"/>
              <a:t>Based on EDA results using SQL, a list of successful Drone Ship Landings with Payload Mass greater than 4000kg and smaller than 6000kg was obtained. It was found that there were 5 launches that met these criteria.</a:t>
            </a:r>
            <a:endParaRPr lang="id-ID"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EA06DE1-59A9-556F-150A-8C28677F1012}"/>
              </a:ext>
            </a:extLst>
          </p:cNvPr>
          <p:cNvPicPr>
            <a:picLocks noChangeAspect="1"/>
          </p:cNvPicPr>
          <p:nvPr/>
        </p:nvPicPr>
        <p:blipFill>
          <a:blip r:embed="rId3"/>
          <a:stretch>
            <a:fillRect/>
          </a:stretch>
        </p:blipFill>
        <p:spPr>
          <a:xfrm>
            <a:off x="1937071" y="1425191"/>
            <a:ext cx="8314140" cy="3139712"/>
          </a:xfrm>
          <a:prstGeom prst="rect">
            <a:avLst/>
          </a:prstGeom>
        </p:spPr>
      </p:pic>
      <p:sp>
        <p:nvSpPr>
          <p:cNvPr id="5" name="TextBox 4">
            <a:extLst>
              <a:ext uri="{FF2B5EF4-FFF2-40B4-BE49-F238E27FC236}">
                <a16:creationId xmlns:a16="http://schemas.microsoft.com/office/drawing/2014/main" id="{AC0C3138-1007-D8C0-3720-434141E54E1E}"/>
              </a:ext>
            </a:extLst>
          </p:cNvPr>
          <p:cNvSpPr txBox="1"/>
          <p:nvPr/>
        </p:nvSpPr>
        <p:spPr>
          <a:xfrm>
            <a:off x="858644" y="4746278"/>
            <a:ext cx="10470994" cy="646331"/>
          </a:xfrm>
          <a:prstGeom prst="rect">
            <a:avLst/>
          </a:prstGeom>
          <a:noFill/>
        </p:spPr>
        <p:txBody>
          <a:bodyPr wrap="square">
            <a:spAutoFit/>
          </a:bodyPr>
          <a:lstStyle/>
          <a:p>
            <a:pPr algn="just"/>
            <a:r>
              <a:rPr lang="en-US" dirty="0"/>
              <a:t>Based on EDA results using SQL, information is obtained regarding the number of each </a:t>
            </a:r>
            <a:r>
              <a:rPr lang="en-US" dirty="0" err="1"/>
              <a:t>Mission_Outcome</a:t>
            </a:r>
            <a:r>
              <a:rPr lang="en-US" dirty="0"/>
              <a:t>. From these results it can be seen that the majority of mission outcomes are success.</a:t>
            </a:r>
            <a:endParaRPr lang="id-ID" dirty="0"/>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CBAE96B-C683-E7D8-ABD6-4433BF48A3A0}"/>
              </a:ext>
            </a:extLst>
          </p:cNvPr>
          <p:cNvPicPr>
            <a:picLocks noChangeAspect="1"/>
          </p:cNvPicPr>
          <p:nvPr/>
        </p:nvPicPr>
        <p:blipFill>
          <a:blip r:embed="rId3"/>
          <a:stretch>
            <a:fillRect/>
          </a:stretch>
        </p:blipFill>
        <p:spPr>
          <a:xfrm>
            <a:off x="770011" y="1387641"/>
            <a:ext cx="10635193" cy="2118837"/>
          </a:xfrm>
          <a:prstGeom prst="rect">
            <a:avLst/>
          </a:prstGeom>
        </p:spPr>
      </p:pic>
      <p:sp>
        <p:nvSpPr>
          <p:cNvPr id="5" name="TextBox 4">
            <a:extLst>
              <a:ext uri="{FF2B5EF4-FFF2-40B4-BE49-F238E27FC236}">
                <a16:creationId xmlns:a16="http://schemas.microsoft.com/office/drawing/2014/main" id="{0C8FD6E0-5C94-6466-A205-A10848D2C886}"/>
              </a:ext>
            </a:extLst>
          </p:cNvPr>
          <p:cNvSpPr txBox="1"/>
          <p:nvPr/>
        </p:nvSpPr>
        <p:spPr>
          <a:xfrm>
            <a:off x="783078" y="3806420"/>
            <a:ext cx="10622126" cy="646331"/>
          </a:xfrm>
          <a:prstGeom prst="rect">
            <a:avLst/>
          </a:prstGeom>
          <a:noFill/>
        </p:spPr>
        <p:txBody>
          <a:bodyPr wrap="square">
            <a:spAutoFit/>
          </a:bodyPr>
          <a:lstStyle/>
          <a:p>
            <a:pPr algn="just"/>
            <a:r>
              <a:rPr lang="en-US" dirty="0"/>
              <a:t>Based on EDA results using SQL, it is known that the Booster Version with the largest number of </a:t>
            </a:r>
            <a:r>
              <a:rPr lang="en-US" dirty="0" err="1"/>
              <a:t>PayloadMass</a:t>
            </a:r>
            <a:r>
              <a:rPr lang="en-US" dirty="0"/>
              <a:t> is F9 B5 B1060.3, with a total of 15,600kg</a:t>
            </a:r>
            <a:endParaRPr lang="id-ID" dirty="0"/>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EDFC206-A582-88EF-E261-1FB1C7B092AF}"/>
              </a:ext>
            </a:extLst>
          </p:cNvPr>
          <p:cNvPicPr>
            <a:picLocks noChangeAspect="1"/>
          </p:cNvPicPr>
          <p:nvPr/>
        </p:nvPicPr>
        <p:blipFill>
          <a:blip r:embed="rId3"/>
          <a:stretch>
            <a:fillRect/>
          </a:stretch>
        </p:blipFill>
        <p:spPr>
          <a:xfrm>
            <a:off x="2043301" y="1615035"/>
            <a:ext cx="8105398" cy="1663424"/>
          </a:xfrm>
          <a:prstGeom prst="rect">
            <a:avLst/>
          </a:prstGeom>
        </p:spPr>
      </p:pic>
      <p:sp>
        <p:nvSpPr>
          <p:cNvPr id="5" name="TextBox 4">
            <a:extLst>
              <a:ext uri="{FF2B5EF4-FFF2-40B4-BE49-F238E27FC236}">
                <a16:creationId xmlns:a16="http://schemas.microsoft.com/office/drawing/2014/main" id="{19244695-3F1F-8422-875F-0DD5C1B4BBAE}"/>
              </a:ext>
            </a:extLst>
          </p:cNvPr>
          <p:cNvSpPr txBox="1"/>
          <p:nvPr/>
        </p:nvSpPr>
        <p:spPr>
          <a:xfrm>
            <a:off x="902671" y="3805795"/>
            <a:ext cx="10382940" cy="923330"/>
          </a:xfrm>
          <a:prstGeom prst="rect">
            <a:avLst/>
          </a:prstGeom>
          <a:noFill/>
        </p:spPr>
        <p:txBody>
          <a:bodyPr wrap="square">
            <a:spAutoFit/>
          </a:bodyPr>
          <a:lstStyle/>
          <a:p>
            <a:pPr algn="just"/>
            <a:r>
              <a:rPr lang="en-US" dirty="0"/>
              <a:t>Based on EDA results using SQL, information was obtained regarding the launch in 2015 with the result of a failed landing on a drone ship. From the query results you can find out in what month the launch was carried out, what Booster Version was used, and from which Launch Site.</a:t>
            </a:r>
            <a:endParaRPr lang="id-ID" dirty="0"/>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0AE9CD8-D275-B28C-E9DC-BDAA970660CA}"/>
              </a:ext>
            </a:extLst>
          </p:cNvPr>
          <p:cNvPicPr>
            <a:picLocks noChangeAspect="1"/>
          </p:cNvPicPr>
          <p:nvPr/>
        </p:nvPicPr>
        <p:blipFill>
          <a:blip r:embed="rId3"/>
          <a:stretch>
            <a:fillRect/>
          </a:stretch>
        </p:blipFill>
        <p:spPr>
          <a:xfrm>
            <a:off x="770011" y="1446082"/>
            <a:ext cx="4122068" cy="2924440"/>
          </a:xfrm>
          <a:prstGeom prst="rect">
            <a:avLst/>
          </a:prstGeom>
        </p:spPr>
      </p:pic>
      <p:sp>
        <p:nvSpPr>
          <p:cNvPr id="5" name="TextBox 4">
            <a:extLst>
              <a:ext uri="{FF2B5EF4-FFF2-40B4-BE49-F238E27FC236}">
                <a16:creationId xmlns:a16="http://schemas.microsoft.com/office/drawing/2014/main" id="{90D0BF30-D161-8735-5A1F-8642CF5B7F0E}"/>
              </a:ext>
            </a:extLst>
          </p:cNvPr>
          <p:cNvSpPr txBox="1"/>
          <p:nvPr/>
        </p:nvSpPr>
        <p:spPr>
          <a:xfrm>
            <a:off x="5327849" y="1446082"/>
            <a:ext cx="6094140" cy="2031325"/>
          </a:xfrm>
          <a:prstGeom prst="rect">
            <a:avLst/>
          </a:prstGeom>
          <a:noFill/>
        </p:spPr>
        <p:txBody>
          <a:bodyPr wrap="square">
            <a:spAutoFit/>
          </a:bodyPr>
          <a:lstStyle/>
          <a:p>
            <a:pPr algn="just"/>
            <a:r>
              <a:rPr lang="en-US" dirty="0"/>
              <a:t>Based on EDA results using SQL, information was obtained regarding landing results from all launches carried out from 2010-06-04 to 2017-03-20.</a:t>
            </a:r>
          </a:p>
          <a:p>
            <a:pPr algn="just"/>
            <a:endParaRPr lang="en-US" dirty="0"/>
          </a:p>
          <a:p>
            <a:pPr algn="just"/>
            <a:r>
              <a:rPr lang="en-US" dirty="0"/>
              <a:t>Based on the analysis results, it is known that the highest result is "No Attempt", while the least result is "Precluded (Drone Ship)".</a:t>
            </a:r>
            <a:endParaRPr lang="id-ID" dirty="0"/>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All Launch Sites</a:t>
            </a:r>
          </a:p>
        </p:txBody>
      </p:sp>
      <p:pic>
        <p:nvPicPr>
          <p:cNvPr id="6" name="Picture 5">
            <a:extLst>
              <a:ext uri="{FF2B5EF4-FFF2-40B4-BE49-F238E27FC236}">
                <a16:creationId xmlns:a16="http://schemas.microsoft.com/office/drawing/2014/main" id="{F1455C2B-DCBC-1D07-B085-17DC70711E05}"/>
              </a:ext>
            </a:extLst>
          </p:cNvPr>
          <p:cNvPicPr>
            <a:picLocks noChangeAspect="1"/>
          </p:cNvPicPr>
          <p:nvPr/>
        </p:nvPicPr>
        <p:blipFill>
          <a:blip r:embed="rId3"/>
          <a:stretch>
            <a:fillRect/>
          </a:stretch>
        </p:blipFill>
        <p:spPr>
          <a:xfrm>
            <a:off x="250408" y="1533057"/>
            <a:ext cx="6540685" cy="3189940"/>
          </a:xfrm>
          <a:prstGeom prst="rect">
            <a:avLst/>
          </a:prstGeom>
        </p:spPr>
      </p:pic>
      <p:sp>
        <p:nvSpPr>
          <p:cNvPr id="5" name="TextBox 4">
            <a:extLst>
              <a:ext uri="{FF2B5EF4-FFF2-40B4-BE49-F238E27FC236}">
                <a16:creationId xmlns:a16="http://schemas.microsoft.com/office/drawing/2014/main" id="{64D29F69-C9DD-6C0D-72D4-79C875110753}"/>
              </a:ext>
            </a:extLst>
          </p:cNvPr>
          <p:cNvSpPr txBox="1"/>
          <p:nvPr/>
        </p:nvSpPr>
        <p:spPr>
          <a:xfrm>
            <a:off x="7039302" y="1534956"/>
            <a:ext cx="4418670" cy="1200329"/>
          </a:xfrm>
          <a:prstGeom prst="rect">
            <a:avLst/>
          </a:prstGeom>
          <a:noFill/>
        </p:spPr>
        <p:txBody>
          <a:bodyPr wrap="square">
            <a:spAutoFit/>
          </a:bodyPr>
          <a:lstStyle/>
          <a:p>
            <a:pPr algn="just"/>
            <a:r>
              <a:rPr lang="en-US" dirty="0"/>
              <a:t>Based on the picture on the side, it can be concluded that all Launch Sites are close to the coast, both the east coast and the west coast of the United States.</a:t>
            </a:r>
            <a:endParaRPr lang="id-ID" dirty="0"/>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Success/Failed Launches</a:t>
            </a:r>
          </a:p>
        </p:txBody>
      </p:sp>
      <p:pic>
        <p:nvPicPr>
          <p:cNvPr id="4" name="Picture 3">
            <a:extLst>
              <a:ext uri="{FF2B5EF4-FFF2-40B4-BE49-F238E27FC236}">
                <a16:creationId xmlns:a16="http://schemas.microsoft.com/office/drawing/2014/main" id="{37B4F4E5-BD57-C3F2-E877-65E2ABAC1CF9}"/>
              </a:ext>
            </a:extLst>
          </p:cNvPr>
          <p:cNvPicPr>
            <a:picLocks noChangeAspect="1"/>
          </p:cNvPicPr>
          <p:nvPr/>
        </p:nvPicPr>
        <p:blipFill>
          <a:blip r:embed="rId3"/>
          <a:stretch>
            <a:fillRect/>
          </a:stretch>
        </p:blipFill>
        <p:spPr>
          <a:xfrm>
            <a:off x="573111" y="1477114"/>
            <a:ext cx="5246968" cy="2534638"/>
          </a:xfrm>
          <a:prstGeom prst="rect">
            <a:avLst/>
          </a:prstGeom>
        </p:spPr>
      </p:pic>
      <p:sp>
        <p:nvSpPr>
          <p:cNvPr id="5" name="TextBox 4">
            <a:extLst>
              <a:ext uri="{FF2B5EF4-FFF2-40B4-BE49-F238E27FC236}">
                <a16:creationId xmlns:a16="http://schemas.microsoft.com/office/drawing/2014/main" id="{256025D3-E4D3-DE3B-FDED-8AA62B662BDE}"/>
              </a:ext>
            </a:extLst>
          </p:cNvPr>
          <p:cNvSpPr txBox="1"/>
          <p:nvPr/>
        </p:nvSpPr>
        <p:spPr>
          <a:xfrm>
            <a:off x="6384956" y="1544104"/>
            <a:ext cx="4900655" cy="2308324"/>
          </a:xfrm>
          <a:prstGeom prst="rect">
            <a:avLst/>
          </a:prstGeom>
          <a:noFill/>
        </p:spPr>
        <p:txBody>
          <a:bodyPr wrap="square">
            <a:spAutoFit/>
          </a:bodyPr>
          <a:lstStyle/>
          <a:p>
            <a:pPr algn="just"/>
            <a:r>
              <a:rPr lang="en-US" dirty="0"/>
              <a:t>Based on the picture on the side, information is obtained regarding the number of launches from the east coast (46) and the west coast (10).</a:t>
            </a:r>
          </a:p>
          <a:p>
            <a:pPr algn="just"/>
            <a:endParaRPr lang="en-US" dirty="0"/>
          </a:p>
          <a:p>
            <a:pPr algn="just"/>
            <a:r>
              <a:rPr lang="en-US" dirty="0"/>
              <a:t>For example, as can be seen on the KSC LC-39A Launch Site on the east coast, there were 13 launches, 10 of which were successful and 3 failed.</a:t>
            </a:r>
            <a:endParaRPr lang="id-ID" dirty="0"/>
          </a:p>
        </p:txBody>
      </p:sp>
      <p:pic>
        <p:nvPicPr>
          <p:cNvPr id="7" name="Picture 6">
            <a:extLst>
              <a:ext uri="{FF2B5EF4-FFF2-40B4-BE49-F238E27FC236}">
                <a16:creationId xmlns:a16="http://schemas.microsoft.com/office/drawing/2014/main" id="{E34F544A-289B-4F23-CDC9-991E0D1309DC}"/>
              </a:ext>
            </a:extLst>
          </p:cNvPr>
          <p:cNvPicPr>
            <a:picLocks noChangeAspect="1"/>
          </p:cNvPicPr>
          <p:nvPr/>
        </p:nvPicPr>
        <p:blipFill>
          <a:blip r:embed="rId4"/>
          <a:stretch>
            <a:fillRect/>
          </a:stretch>
        </p:blipFill>
        <p:spPr>
          <a:xfrm>
            <a:off x="573111" y="4078743"/>
            <a:ext cx="5246968" cy="260821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and Other Objects</a:t>
            </a:r>
          </a:p>
        </p:txBody>
      </p:sp>
      <p:pic>
        <p:nvPicPr>
          <p:cNvPr id="4" name="Picture 3">
            <a:extLst>
              <a:ext uri="{FF2B5EF4-FFF2-40B4-BE49-F238E27FC236}">
                <a16:creationId xmlns:a16="http://schemas.microsoft.com/office/drawing/2014/main" id="{3B3BB2B3-A9F3-E75E-BD1B-CEE133C67415}"/>
              </a:ext>
            </a:extLst>
          </p:cNvPr>
          <p:cNvPicPr>
            <a:picLocks noChangeAspect="1"/>
          </p:cNvPicPr>
          <p:nvPr/>
        </p:nvPicPr>
        <p:blipFill>
          <a:blip r:embed="rId3"/>
          <a:stretch>
            <a:fillRect/>
          </a:stretch>
        </p:blipFill>
        <p:spPr>
          <a:xfrm>
            <a:off x="734028" y="1519200"/>
            <a:ext cx="4886187" cy="2986842"/>
          </a:xfrm>
          <a:prstGeom prst="rect">
            <a:avLst/>
          </a:prstGeom>
        </p:spPr>
      </p:pic>
      <p:sp>
        <p:nvSpPr>
          <p:cNvPr id="5" name="TextBox 4">
            <a:extLst>
              <a:ext uri="{FF2B5EF4-FFF2-40B4-BE49-F238E27FC236}">
                <a16:creationId xmlns:a16="http://schemas.microsoft.com/office/drawing/2014/main" id="{37AF6A7B-04E2-828A-D623-FB2AE8958329}"/>
              </a:ext>
            </a:extLst>
          </p:cNvPr>
          <p:cNvSpPr txBox="1"/>
          <p:nvPr/>
        </p:nvSpPr>
        <p:spPr>
          <a:xfrm>
            <a:off x="6027811" y="1519200"/>
            <a:ext cx="5257800" cy="2585323"/>
          </a:xfrm>
          <a:prstGeom prst="rect">
            <a:avLst/>
          </a:prstGeom>
          <a:noFill/>
        </p:spPr>
        <p:txBody>
          <a:bodyPr wrap="square">
            <a:spAutoFit/>
          </a:bodyPr>
          <a:lstStyle/>
          <a:p>
            <a:pPr algn="just"/>
            <a:r>
              <a:rPr lang="en-US" dirty="0"/>
              <a:t>Based on the picture on the side, information is obtained regarding the distance from the Launch Site to several nearby highway, railway and city objects.</a:t>
            </a:r>
          </a:p>
          <a:p>
            <a:pPr algn="just"/>
            <a:endParaRPr lang="en-US" dirty="0"/>
          </a:p>
          <a:p>
            <a:pPr algn="just"/>
            <a:r>
              <a:rPr lang="en-US" dirty="0"/>
              <a:t>For example, on the side is the CCAFS LC-40 Launch Site. From the image below, information is obtained that the Launch Site is 0.65km from the Samuel C Phillips Parkway, 1.27km from the nearest railway, and 51.10km from the City of Melbourne.</a:t>
            </a:r>
            <a:endParaRPr lang="id-ID" dirty="0"/>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0575"/>
            <a:ext cx="10399485" cy="3731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800">
                <a:solidFill>
                  <a:schemeClr val="accent3">
                    <a:lumMod val="25000"/>
                  </a:schemeClr>
                </a:solidFill>
                <a:latin typeface="Abadi" panose="020B0604020104020204" pitchFamily="34" charset="0"/>
              </a:rPr>
              <a:t>Space flight is a very expensive project. Various companies provide space flight services at varying costs. One company that offers low-cost space flights is Space X. The Falcon 9 owned by Space X is claimed to cost USD 62 million, compared to other companies, which usually cost up to USD 165 million. This cheaper cost can occur because SpaceX can reuse the first stage of its rocket. The ability to predict the success of the Falcon 9's first-stage landing can make it easier for companies to predict costs. In the end, if the costs incurred by Space X can be predicted, then Space Y can take a more precise policy regarding determining the price that will be offered in the project tender.</a:t>
            </a:r>
          </a:p>
          <a:p>
            <a:pPr marL="0" indent="0">
              <a:spcBef>
                <a:spcPts val="1400"/>
              </a:spcBef>
              <a:buNone/>
            </a:pPr>
            <a:endParaRPr lang="en-US" sz="1800">
              <a:solidFill>
                <a:schemeClr val="accent3">
                  <a:lumMod val="25000"/>
                </a:schemeClr>
              </a:solidFill>
              <a:latin typeface="Abadi" panose="020B0604020104020204" pitchFamily="34" charset="0"/>
            </a:endParaRPr>
          </a:p>
          <a:p>
            <a:pPr marL="0" indent="0">
              <a:spcBef>
                <a:spcPts val="1400"/>
              </a:spcBef>
              <a:buNone/>
            </a:pPr>
            <a:r>
              <a:rPr lang="en-US" sz="1800" b="1">
                <a:solidFill>
                  <a:schemeClr val="accent3">
                    <a:lumMod val="25000"/>
                  </a:schemeClr>
                </a:solidFill>
                <a:latin typeface="Abadi" panose="020B0604020104020204" pitchFamily="34" charset="0"/>
              </a:rPr>
              <a:t>Seeing the importance of predicting the success of the Falcon 9 landing, a model is needed that can make predictions regarding this matter accurately.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from Each Launch Sites</a:t>
            </a:r>
          </a:p>
        </p:txBody>
      </p:sp>
      <p:pic>
        <p:nvPicPr>
          <p:cNvPr id="4" name="Picture 3">
            <a:extLst>
              <a:ext uri="{FF2B5EF4-FFF2-40B4-BE49-F238E27FC236}">
                <a16:creationId xmlns:a16="http://schemas.microsoft.com/office/drawing/2014/main" id="{512AB725-B44F-FB68-81B5-13CA3F85F0D6}"/>
              </a:ext>
            </a:extLst>
          </p:cNvPr>
          <p:cNvPicPr>
            <a:picLocks noChangeAspect="1"/>
          </p:cNvPicPr>
          <p:nvPr/>
        </p:nvPicPr>
        <p:blipFill>
          <a:blip r:embed="rId3"/>
          <a:stretch>
            <a:fillRect/>
          </a:stretch>
        </p:blipFill>
        <p:spPr>
          <a:xfrm>
            <a:off x="770011" y="1543837"/>
            <a:ext cx="5395428" cy="3452159"/>
          </a:xfrm>
          <a:prstGeom prst="rect">
            <a:avLst/>
          </a:prstGeom>
        </p:spPr>
      </p:pic>
      <p:sp>
        <p:nvSpPr>
          <p:cNvPr id="2" name="TextBox 1">
            <a:extLst>
              <a:ext uri="{FF2B5EF4-FFF2-40B4-BE49-F238E27FC236}">
                <a16:creationId xmlns:a16="http://schemas.microsoft.com/office/drawing/2014/main" id="{8F307DA7-48B5-0A3F-8632-0D7F5D846336}"/>
              </a:ext>
            </a:extLst>
          </p:cNvPr>
          <p:cNvSpPr txBox="1"/>
          <p:nvPr/>
        </p:nvSpPr>
        <p:spPr>
          <a:xfrm>
            <a:off x="6501161" y="1895707"/>
            <a:ext cx="4920828" cy="1200329"/>
          </a:xfrm>
          <a:prstGeom prst="rect">
            <a:avLst/>
          </a:prstGeom>
          <a:noFill/>
        </p:spPr>
        <p:txBody>
          <a:bodyPr wrap="square" rtlCol="0">
            <a:spAutoFit/>
          </a:bodyPr>
          <a:lstStyle/>
          <a:p>
            <a:pPr algn="just"/>
            <a:r>
              <a:rPr lang="en-US" dirty="0"/>
              <a:t>Based on the graph on the side, it can be seen that the Launch Site with the most successful launches was KSC LC-39A, while the Launch Site with the fewest successful launches was CCAFS SLC-40.</a:t>
            </a:r>
            <a:endParaRPr lang="id-ID" dirty="0"/>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Mission from KSC LC-39A</a:t>
            </a:r>
          </a:p>
        </p:txBody>
      </p:sp>
      <p:pic>
        <p:nvPicPr>
          <p:cNvPr id="4" name="Picture 3">
            <a:extLst>
              <a:ext uri="{FF2B5EF4-FFF2-40B4-BE49-F238E27FC236}">
                <a16:creationId xmlns:a16="http://schemas.microsoft.com/office/drawing/2014/main" id="{433D017A-20F5-F622-1671-8EA3D32A5633}"/>
              </a:ext>
            </a:extLst>
          </p:cNvPr>
          <p:cNvPicPr>
            <a:picLocks noChangeAspect="1"/>
          </p:cNvPicPr>
          <p:nvPr/>
        </p:nvPicPr>
        <p:blipFill>
          <a:blip r:embed="rId3"/>
          <a:stretch>
            <a:fillRect/>
          </a:stretch>
        </p:blipFill>
        <p:spPr>
          <a:xfrm>
            <a:off x="770011" y="1975349"/>
            <a:ext cx="5052498" cy="3162574"/>
          </a:xfrm>
          <a:prstGeom prst="rect">
            <a:avLst/>
          </a:prstGeom>
        </p:spPr>
      </p:pic>
      <p:sp>
        <p:nvSpPr>
          <p:cNvPr id="5" name="TextBox 4">
            <a:extLst>
              <a:ext uri="{FF2B5EF4-FFF2-40B4-BE49-F238E27FC236}">
                <a16:creationId xmlns:a16="http://schemas.microsoft.com/office/drawing/2014/main" id="{DC06FD54-2ECB-1132-D072-1CB90A969AA2}"/>
              </a:ext>
            </a:extLst>
          </p:cNvPr>
          <p:cNvSpPr txBox="1"/>
          <p:nvPr/>
        </p:nvSpPr>
        <p:spPr>
          <a:xfrm>
            <a:off x="5822509" y="1958115"/>
            <a:ext cx="5463102" cy="1477328"/>
          </a:xfrm>
          <a:prstGeom prst="rect">
            <a:avLst/>
          </a:prstGeom>
          <a:noFill/>
        </p:spPr>
        <p:txBody>
          <a:bodyPr wrap="square">
            <a:spAutoFit/>
          </a:bodyPr>
          <a:lstStyle/>
          <a:p>
            <a:pPr algn="just"/>
            <a:r>
              <a:rPr lang="en-US" dirty="0"/>
              <a:t>Based on the graph on the side, it can be concluded that most of the launch results from KSC LC-39A were successful (79%). Meanwhile, the results of failed launches were only 21% of the total launches carried out.</a:t>
            </a:r>
            <a:endParaRPr lang="id-ID" dirty="0"/>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PayloadMass</a:t>
            </a:r>
            <a:r>
              <a:rPr lang="en-US" dirty="0">
                <a:solidFill>
                  <a:srgbClr val="0B49CB"/>
                </a:solidFill>
                <a:latin typeface="Abadi"/>
              </a:rPr>
              <a:t> vs Launch Outcome</a:t>
            </a:r>
          </a:p>
        </p:txBody>
      </p:sp>
      <p:pic>
        <p:nvPicPr>
          <p:cNvPr id="4" name="Picture 3">
            <a:extLst>
              <a:ext uri="{FF2B5EF4-FFF2-40B4-BE49-F238E27FC236}">
                <a16:creationId xmlns:a16="http://schemas.microsoft.com/office/drawing/2014/main" id="{D8F0782B-2011-DB34-9C42-F7D624F20865}"/>
              </a:ext>
            </a:extLst>
          </p:cNvPr>
          <p:cNvPicPr>
            <a:picLocks noChangeAspect="1"/>
          </p:cNvPicPr>
          <p:nvPr/>
        </p:nvPicPr>
        <p:blipFill>
          <a:blip r:embed="rId3"/>
          <a:stretch>
            <a:fillRect/>
          </a:stretch>
        </p:blipFill>
        <p:spPr>
          <a:xfrm>
            <a:off x="770011" y="1620078"/>
            <a:ext cx="4687246" cy="3256723"/>
          </a:xfrm>
          <a:prstGeom prst="rect">
            <a:avLst/>
          </a:prstGeom>
        </p:spPr>
      </p:pic>
      <p:pic>
        <p:nvPicPr>
          <p:cNvPr id="7" name="Picture 6">
            <a:extLst>
              <a:ext uri="{FF2B5EF4-FFF2-40B4-BE49-F238E27FC236}">
                <a16:creationId xmlns:a16="http://schemas.microsoft.com/office/drawing/2014/main" id="{4C0E2F04-D363-E5C8-405C-B0314AB5C394}"/>
              </a:ext>
            </a:extLst>
          </p:cNvPr>
          <p:cNvPicPr>
            <a:picLocks noChangeAspect="1"/>
          </p:cNvPicPr>
          <p:nvPr/>
        </p:nvPicPr>
        <p:blipFill>
          <a:blip r:embed="rId4"/>
          <a:stretch>
            <a:fillRect/>
          </a:stretch>
        </p:blipFill>
        <p:spPr>
          <a:xfrm>
            <a:off x="6665390" y="1620078"/>
            <a:ext cx="4756599" cy="3256723"/>
          </a:xfrm>
          <a:prstGeom prst="rect">
            <a:avLst/>
          </a:prstGeom>
        </p:spPr>
      </p:pic>
      <p:sp>
        <p:nvSpPr>
          <p:cNvPr id="2" name="TextBox 1">
            <a:extLst>
              <a:ext uri="{FF2B5EF4-FFF2-40B4-BE49-F238E27FC236}">
                <a16:creationId xmlns:a16="http://schemas.microsoft.com/office/drawing/2014/main" id="{87AEA995-305E-D01D-E64D-83C7DEBF60C2}"/>
              </a:ext>
            </a:extLst>
          </p:cNvPr>
          <p:cNvSpPr txBox="1"/>
          <p:nvPr/>
        </p:nvSpPr>
        <p:spPr>
          <a:xfrm>
            <a:off x="891539" y="5102243"/>
            <a:ext cx="10515599" cy="923330"/>
          </a:xfrm>
          <a:prstGeom prst="rect">
            <a:avLst/>
          </a:prstGeom>
          <a:noFill/>
        </p:spPr>
        <p:txBody>
          <a:bodyPr wrap="square" rtlCol="0">
            <a:spAutoFit/>
          </a:bodyPr>
          <a:lstStyle/>
          <a:p>
            <a:pPr algn="just"/>
            <a:r>
              <a:rPr lang="en-US" dirty="0"/>
              <a:t>Based on the graph above, it can be seen that launches with small Payload Mass (&lt;= 5000kg), using various Booster Versions and have results that tend to vary. Meanwhile, launches with large Payload Mass (&gt;= 5000kg) only used Booster Versions FT and B4, and most of the launch results were failed.</a:t>
            </a:r>
            <a:endParaRPr lang="id-ID"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158754" y="1523206"/>
            <a:ext cx="5325989" cy="952365"/>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Based on the evaluation results, it is known that the model with the best level of accuracy is </a:t>
            </a:r>
            <a:r>
              <a:rPr lang="en-US" sz="1800" dirty="0" err="1">
                <a:solidFill>
                  <a:schemeClr val="accent3">
                    <a:lumMod val="25000"/>
                  </a:schemeClr>
                </a:solidFill>
                <a:latin typeface="Abadi" panose="020B0604020104020204" pitchFamily="34" charset="0"/>
              </a:rPr>
              <a:t>tree_cv</a:t>
            </a:r>
            <a:r>
              <a:rPr lang="en-US" sz="1800" dirty="0">
                <a:solidFill>
                  <a:schemeClr val="accent3">
                    <a:lumMod val="25000"/>
                  </a:schemeClr>
                </a:solidFill>
                <a:latin typeface="Abadi" panose="020B0604020104020204" pitchFamily="34" charset="0"/>
              </a:rPr>
              <a:t> with an accuracy of 0.88888</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760C638A-CCE8-2FCB-74F4-41ECE7728522}"/>
              </a:ext>
            </a:extLst>
          </p:cNvPr>
          <p:cNvPicPr>
            <a:picLocks noChangeAspect="1"/>
          </p:cNvPicPr>
          <p:nvPr/>
        </p:nvPicPr>
        <p:blipFill>
          <a:blip r:embed="rId3"/>
          <a:stretch>
            <a:fillRect/>
          </a:stretch>
        </p:blipFill>
        <p:spPr>
          <a:xfrm>
            <a:off x="7769767" y="1523206"/>
            <a:ext cx="3861210" cy="2948684"/>
          </a:xfrm>
          <a:prstGeom prst="rect">
            <a:avLst/>
          </a:prstGeom>
        </p:spPr>
      </p:pic>
      <p:pic>
        <p:nvPicPr>
          <p:cNvPr id="3" name="Picture 2">
            <a:extLst>
              <a:ext uri="{FF2B5EF4-FFF2-40B4-BE49-F238E27FC236}">
                <a16:creationId xmlns:a16="http://schemas.microsoft.com/office/drawing/2014/main" id="{B4B44AAB-4B67-BD9D-66CF-73178713A99B}"/>
              </a:ext>
            </a:extLst>
          </p:cNvPr>
          <p:cNvPicPr>
            <a:picLocks noChangeAspect="1"/>
          </p:cNvPicPr>
          <p:nvPr/>
        </p:nvPicPr>
        <p:blipFill>
          <a:blip r:embed="rId4"/>
          <a:stretch>
            <a:fillRect/>
          </a:stretch>
        </p:blipFill>
        <p:spPr>
          <a:xfrm>
            <a:off x="770011" y="3723757"/>
            <a:ext cx="3861210" cy="2948684"/>
          </a:xfrm>
          <a:prstGeom prst="rect">
            <a:avLst/>
          </a:prstGeom>
        </p:spPr>
      </p:pic>
      <p:sp>
        <p:nvSpPr>
          <p:cNvPr id="6" name="Content Placeholder 4">
            <a:extLst>
              <a:ext uri="{FF2B5EF4-FFF2-40B4-BE49-F238E27FC236}">
                <a16:creationId xmlns:a16="http://schemas.microsoft.com/office/drawing/2014/main" id="{DA00C315-88F7-66CB-BA4A-43F450DB44A7}"/>
              </a:ext>
            </a:extLst>
          </p:cNvPr>
          <p:cNvSpPr txBox="1">
            <a:spLocks/>
          </p:cNvSpPr>
          <p:nvPr/>
        </p:nvSpPr>
        <p:spPr>
          <a:xfrm>
            <a:off x="4821748" y="5153495"/>
            <a:ext cx="5325989" cy="9523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When using </a:t>
            </a:r>
            <a:r>
              <a:rPr lang="en-US" sz="1800" dirty="0" err="1">
                <a:solidFill>
                  <a:schemeClr val="accent3">
                    <a:lumMod val="25000"/>
                  </a:schemeClr>
                </a:solidFill>
                <a:latin typeface="Abadi" panose="020B0604020104020204" pitchFamily="34" charset="0"/>
              </a:rPr>
              <a:t>train_data</a:t>
            </a:r>
            <a:r>
              <a:rPr lang="en-US" sz="1800" dirty="0">
                <a:solidFill>
                  <a:schemeClr val="accent3">
                    <a:lumMod val="25000"/>
                  </a:schemeClr>
                </a:solidFill>
                <a:latin typeface="Abadi" panose="020B0604020104020204" pitchFamily="34" charset="0"/>
              </a:rPr>
              <a:t>, the highest accuracy result is still </a:t>
            </a:r>
            <a:r>
              <a:rPr lang="en-US" sz="1800" dirty="0" err="1">
                <a:solidFill>
                  <a:schemeClr val="accent3">
                    <a:lumMod val="25000"/>
                  </a:schemeClr>
                </a:solidFill>
                <a:latin typeface="Abadi" panose="020B0604020104020204" pitchFamily="34" charset="0"/>
              </a:rPr>
              <a:t>tree_cv</a:t>
            </a:r>
            <a:r>
              <a:rPr lang="en-US" sz="1800" dirty="0">
                <a:solidFill>
                  <a:schemeClr val="accent3">
                    <a:lumMod val="25000"/>
                  </a:schemeClr>
                </a:solidFill>
                <a:latin typeface="Abadi" panose="020B0604020104020204" pitchFamily="34" charset="0"/>
              </a:rPr>
              <a:t> with a score of 0.875</a:t>
            </a: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5" name="Picture 4">
            <a:extLst>
              <a:ext uri="{FF2B5EF4-FFF2-40B4-BE49-F238E27FC236}">
                <a16:creationId xmlns:a16="http://schemas.microsoft.com/office/drawing/2014/main" id="{B6519BED-D418-A459-B561-2A1151B627F2}"/>
              </a:ext>
            </a:extLst>
          </p:cNvPr>
          <p:cNvPicPr>
            <a:picLocks noChangeAspect="1"/>
          </p:cNvPicPr>
          <p:nvPr/>
        </p:nvPicPr>
        <p:blipFill>
          <a:blip r:embed="rId3"/>
          <a:stretch>
            <a:fillRect/>
          </a:stretch>
        </p:blipFill>
        <p:spPr>
          <a:xfrm>
            <a:off x="770011" y="1691698"/>
            <a:ext cx="5048250" cy="4333875"/>
          </a:xfrm>
          <a:prstGeom prst="rect">
            <a:avLst/>
          </a:prstGeom>
        </p:spPr>
      </p:pic>
      <p:sp>
        <p:nvSpPr>
          <p:cNvPr id="6" name="Content Placeholder 4">
            <a:extLst>
              <a:ext uri="{FF2B5EF4-FFF2-40B4-BE49-F238E27FC236}">
                <a16:creationId xmlns:a16="http://schemas.microsoft.com/office/drawing/2014/main" id="{C6DA32CD-51F4-E6FC-B883-DADACE344A2B}"/>
              </a:ext>
            </a:extLst>
          </p:cNvPr>
          <p:cNvSpPr txBox="1">
            <a:spLocks/>
          </p:cNvSpPr>
          <p:nvPr/>
        </p:nvSpPr>
        <p:spPr>
          <a:xfrm>
            <a:off x="5818261" y="1691698"/>
            <a:ext cx="5325989"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From the confusion matrix on the side it can be seen that of the 18 </a:t>
            </a:r>
            <a:r>
              <a:rPr lang="en-US" sz="2200" dirty="0" err="1">
                <a:solidFill>
                  <a:schemeClr val="accent3">
                    <a:lumMod val="25000"/>
                  </a:schemeClr>
                </a:solidFill>
                <a:latin typeface="Abadi" panose="020B0604020104020204" pitchFamily="34" charset="0"/>
              </a:rPr>
              <a:t>test_data</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tree_cv</a:t>
            </a:r>
            <a:r>
              <a:rPr lang="en-US" sz="2200" dirty="0">
                <a:solidFill>
                  <a:schemeClr val="accent3">
                    <a:lumMod val="25000"/>
                  </a:schemeClr>
                </a:solidFill>
                <a:latin typeface="Abadi" panose="020B0604020104020204" pitchFamily="34" charset="0"/>
              </a:rPr>
              <a:t> succeeded in correctly classifying 16 data. There is only 1 "landed" data that is predicted to "did not land" and there is only 1 "did not land" data that is predicted to be "landed".</a:t>
            </a: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Based on the results of predictive analysis, the </a:t>
            </a:r>
            <a:r>
              <a:rPr lang="en-US" sz="2200" dirty="0" err="1">
                <a:solidFill>
                  <a:schemeClr val="accent3">
                    <a:lumMod val="25000"/>
                  </a:schemeClr>
                </a:solidFill>
                <a:latin typeface="Abadi" panose="020B0604020104020204" pitchFamily="34" charset="0"/>
              </a:rPr>
              <a:t>tree_cv</a:t>
            </a:r>
            <a:r>
              <a:rPr lang="en-US" sz="2200" dirty="0">
                <a:solidFill>
                  <a:schemeClr val="accent3">
                    <a:lumMod val="25000"/>
                  </a:schemeClr>
                </a:solidFill>
                <a:latin typeface="Abadi" panose="020B0604020104020204" pitchFamily="34" charset="0"/>
              </a:rPr>
              <a:t> model was obtained which was able to predict the success of the Falcon 9 landing with an accuracy of 0.888888. This model can be used by Space Y to predict landing success so that it can make decisions on tenders and costs for launching space rockets.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All material can be seen at the following </a:t>
            </a:r>
            <a:r>
              <a:rPr lang="en-US" dirty="0" err="1">
                <a:solidFill>
                  <a:schemeClr val="accent3">
                    <a:lumMod val="25000"/>
                  </a:schemeClr>
                </a:solidFill>
                <a:latin typeface="Abadi" panose="020B0604020104020204" pitchFamily="34" charset="0"/>
              </a:rPr>
              <a:t>Github</a:t>
            </a:r>
            <a:r>
              <a:rPr lang="en-US" dirty="0">
                <a:solidFill>
                  <a:schemeClr val="accent3">
                    <a:lumMod val="25000"/>
                  </a:schemeClr>
                </a:solidFill>
                <a:latin typeface="Abadi" panose="020B0604020104020204" pitchFamily="34" charset="0"/>
              </a:rPr>
              <a:t> link: </a:t>
            </a:r>
            <a:r>
              <a:rPr lang="en-US" dirty="0">
                <a:solidFill>
                  <a:schemeClr val="accent3">
                    <a:lumMod val="25000"/>
                  </a:schemeClr>
                </a:solidFill>
                <a:latin typeface="Abadi" panose="020B0604020104020204" pitchFamily="34" charset="0"/>
                <a:hlinkClick r:id="rId4"/>
              </a:rPr>
              <a:t>https://github.com/hafizpanst/spacex_by_hafiz</a:t>
            </a:r>
            <a:endParaRPr lang="en-US"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55301"/>
            <a:ext cx="10515600"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dirty="0">
                <a:solidFill>
                  <a:srgbClr val="0B49CB"/>
                </a:solidFill>
                <a:latin typeface="Abadi"/>
              </a:rPr>
              <a:t>Executive Summary</a:t>
            </a:r>
          </a:p>
          <a:p>
            <a:pPr algn="just">
              <a:lnSpc>
                <a:spcPct val="100000"/>
              </a:lnSpc>
              <a:spcBef>
                <a:spcPts val="0"/>
              </a:spcBef>
            </a:pPr>
            <a:r>
              <a:rPr lang="en-US" sz="2000" dirty="0">
                <a:solidFill>
                  <a:schemeClr val="accent3">
                    <a:lumMod val="25000"/>
                  </a:schemeClr>
                </a:solidFill>
                <a:latin typeface="Abadi"/>
              </a:rPr>
              <a:t>Data collection </a:t>
            </a:r>
            <a:r>
              <a:rPr lang="en-US" sz="2000">
                <a:solidFill>
                  <a:schemeClr val="accent3">
                    <a:lumMod val="25000"/>
                  </a:schemeClr>
                </a:solidFill>
                <a:latin typeface="Abadi"/>
              </a:rPr>
              <a:t>methodology:</a:t>
            </a:r>
          </a:p>
          <a:p>
            <a:pPr marL="0" indent="0" algn="just">
              <a:lnSpc>
                <a:spcPct val="100000"/>
              </a:lnSpc>
              <a:spcBef>
                <a:spcPts val="0"/>
              </a:spcBef>
              <a:buNone/>
            </a:pPr>
            <a:r>
              <a:rPr lang="en-US" sz="1800">
                <a:solidFill>
                  <a:schemeClr val="bg2">
                    <a:lumMod val="50000"/>
                  </a:schemeClr>
                </a:solidFill>
                <a:latin typeface="Abadi"/>
              </a:rPr>
              <a:t>Data is collected from the API provided by Space X as well as by webscraping from Wikipedia pages</a:t>
            </a:r>
          </a:p>
          <a:p>
            <a:pPr marL="0" indent="0" algn="just">
              <a:lnSpc>
                <a:spcPct val="100000"/>
              </a:lnSpc>
              <a:spcBef>
                <a:spcPts val="0"/>
              </a:spcBef>
              <a:buNone/>
            </a:pPr>
            <a:endParaRPr lang="en-US" sz="1800" dirty="0">
              <a:solidFill>
                <a:schemeClr val="bg2">
                  <a:lumMod val="50000"/>
                </a:schemeClr>
              </a:solidFill>
              <a:latin typeface="Abadi"/>
            </a:endParaRPr>
          </a:p>
          <a:p>
            <a:pPr algn="just">
              <a:lnSpc>
                <a:spcPct val="100000"/>
              </a:lnSpc>
              <a:spcBef>
                <a:spcPts val="0"/>
              </a:spcBef>
            </a:pPr>
            <a:r>
              <a:rPr lang="en-US" sz="2000" dirty="0">
                <a:solidFill>
                  <a:schemeClr val="accent3">
                    <a:lumMod val="25000"/>
                  </a:schemeClr>
                </a:solidFill>
                <a:latin typeface="Abadi"/>
              </a:rPr>
              <a:t>Perform </a:t>
            </a:r>
            <a:r>
              <a:rPr lang="en-US" sz="2000">
                <a:solidFill>
                  <a:schemeClr val="accent3">
                    <a:lumMod val="25000"/>
                  </a:schemeClr>
                </a:solidFill>
                <a:latin typeface="Abadi"/>
              </a:rPr>
              <a:t>data wrangling</a:t>
            </a:r>
          </a:p>
          <a:p>
            <a:pPr marL="0" indent="0" algn="just">
              <a:lnSpc>
                <a:spcPct val="100000"/>
              </a:lnSpc>
              <a:spcBef>
                <a:spcPts val="0"/>
              </a:spcBef>
              <a:buNone/>
            </a:pPr>
            <a:r>
              <a:rPr lang="en-US" sz="1800">
                <a:solidFill>
                  <a:schemeClr val="bg2">
                    <a:lumMod val="50000"/>
                  </a:schemeClr>
                </a:solidFill>
                <a:latin typeface="Abadi"/>
              </a:rPr>
              <a:t>Data wrangling is carried out by doing Exploratory Data Analysis (EDA) to find patterns in the data and to determine data labels before preparing a predictive model.</a:t>
            </a:r>
            <a:endParaRPr lang="en-US" sz="1800" dirty="0">
              <a:solidFill>
                <a:schemeClr val="bg2">
                  <a:lumMod val="50000"/>
                </a:schemeClr>
              </a:solidFill>
              <a:latin typeface="Abadi"/>
            </a:endParaRPr>
          </a:p>
          <a:p>
            <a:pPr algn="just">
              <a:lnSpc>
                <a:spcPct val="100000"/>
              </a:lnSpc>
              <a:spcBef>
                <a:spcPts val="0"/>
              </a:spcBef>
            </a:pPr>
            <a:endParaRPr lang="en-US" sz="2000">
              <a:solidFill>
                <a:schemeClr val="accent3">
                  <a:lumMod val="25000"/>
                </a:schemeClr>
              </a:solidFill>
              <a:latin typeface="Abadi"/>
            </a:endParaRPr>
          </a:p>
          <a:p>
            <a:pPr algn="just">
              <a:lnSpc>
                <a:spcPct val="100000"/>
              </a:lnSpc>
              <a:spcBef>
                <a:spcPts val="0"/>
              </a:spcBef>
            </a:pPr>
            <a:r>
              <a:rPr lang="en-US" sz="2000">
                <a:solidFill>
                  <a:schemeClr val="accent3">
                    <a:lumMod val="25000"/>
                  </a:schemeClr>
                </a:solidFill>
                <a:latin typeface="Abadi"/>
              </a:rPr>
              <a:t>Perform </a:t>
            </a:r>
            <a:r>
              <a:rPr lang="en-US" sz="2000" dirty="0">
                <a:solidFill>
                  <a:schemeClr val="accent3">
                    <a:lumMod val="25000"/>
                  </a:schemeClr>
                </a:solidFill>
                <a:latin typeface="Abadi"/>
              </a:rPr>
              <a:t>exploratory data analysis (EDA) using visualization </a:t>
            </a:r>
            <a:r>
              <a:rPr lang="en-US" sz="2000">
                <a:solidFill>
                  <a:schemeClr val="accent3">
                    <a:lumMod val="25000"/>
                  </a:schemeClr>
                </a:solidFill>
                <a:latin typeface="Abadi"/>
              </a:rPr>
              <a:t>and SQL</a:t>
            </a:r>
          </a:p>
          <a:p>
            <a:pPr algn="just">
              <a:lnSpc>
                <a:spcPct val="100000"/>
              </a:lnSpc>
              <a:spcBef>
                <a:spcPts val="0"/>
              </a:spcBef>
            </a:pPr>
            <a:r>
              <a:rPr lang="en-US" sz="2000">
                <a:solidFill>
                  <a:schemeClr val="accent3">
                    <a:lumMod val="25000"/>
                  </a:schemeClr>
                </a:solidFill>
                <a:latin typeface="Abadi"/>
              </a:rPr>
              <a:t>Perform </a:t>
            </a:r>
            <a:r>
              <a:rPr lang="en-US" sz="2000" dirty="0">
                <a:solidFill>
                  <a:schemeClr val="accent3">
                    <a:lumMod val="25000"/>
                  </a:schemeClr>
                </a:solidFill>
                <a:latin typeface="Abadi"/>
              </a:rPr>
              <a:t>interactive visual analytics using Folium and </a:t>
            </a:r>
            <a:r>
              <a:rPr lang="en-US" sz="2000" err="1">
                <a:solidFill>
                  <a:schemeClr val="accent3">
                    <a:lumMod val="25000"/>
                  </a:schemeClr>
                </a:solidFill>
                <a:latin typeface="Abadi"/>
              </a:rPr>
              <a:t>Plotly</a:t>
            </a:r>
            <a:r>
              <a:rPr lang="en-US" sz="2000">
                <a:solidFill>
                  <a:schemeClr val="accent3">
                    <a:lumMod val="25000"/>
                  </a:schemeClr>
                </a:solidFill>
                <a:latin typeface="Abadi"/>
              </a:rPr>
              <a:t> Dash</a:t>
            </a:r>
          </a:p>
          <a:p>
            <a:pPr algn="just">
              <a:lnSpc>
                <a:spcPct val="100000"/>
              </a:lnSpc>
              <a:spcBef>
                <a:spcPts val="0"/>
              </a:spcBef>
            </a:pPr>
            <a:r>
              <a:rPr lang="en-US" sz="2000">
                <a:solidFill>
                  <a:schemeClr val="accent3">
                    <a:lumMod val="25000"/>
                  </a:schemeClr>
                </a:solidFill>
                <a:latin typeface="Abadi"/>
              </a:rPr>
              <a:t>Perform </a:t>
            </a:r>
            <a:r>
              <a:rPr lang="en-US" sz="2000" dirty="0">
                <a:solidFill>
                  <a:schemeClr val="accent3">
                    <a:lumMod val="25000"/>
                  </a:schemeClr>
                </a:solidFill>
                <a:latin typeface="Abadi"/>
              </a:rPr>
              <a:t>predictive analysis using </a:t>
            </a:r>
            <a:r>
              <a:rPr lang="en-US" sz="2000">
                <a:solidFill>
                  <a:schemeClr val="accent3">
                    <a:lumMod val="25000"/>
                  </a:schemeClr>
                </a:solidFill>
                <a:latin typeface="Abadi"/>
              </a:rPr>
              <a:t>classification models</a:t>
            </a:r>
          </a:p>
          <a:p>
            <a:pPr marL="0" indent="0" algn="just">
              <a:lnSpc>
                <a:spcPct val="100000"/>
              </a:lnSpc>
              <a:spcBef>
                <a:spcPts val="0"/>
              </a:spcBef>
              <a:buNone/>
            </a:pPr>
            <a:r>
              <a:rPr lang="en-US" sz="1600">
                <a:solidFill>
                  <a:schemeClr val="bg2">
                    <a:lumMod val="50000"/>
                  </a:schemeClr>
                </a:solidFill>
                <a:latin typeface="Abadi"/>
              </a:rPr>
              <a:t>The selection of the classification model is carried out by considering the evaluation scores using training data and test data. The model with the highest score will be selected to predict the success of the Falcon 9's first stage landing</a:t>
            </a:r>
            <a:endParaRPr lang="en-US" sz="3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397077"/>
          </a:xfrm>
          <a:prstGeom prst="rect">
            <a:avLst/>
          </a:prstGeom>
        </p:spPr>
        <p:txBody>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Data was obtained from 2 sources, by utilizing the SpaceX API and </a:t>
            </a:r>
            <a:r>
              <a:rPr lang="en-US" sz="1800">
                <a:solidFill>
                  <a:schemeClr val="accent3">
                    <a:lumMod val="25000"/>
                  </a:schemeClr>
                </a:solidFill>
                <a:latin typeface="Abadi" panose="020B0604020104020204" pitchFamily="34" charset="0"/>
              </a:rPr>
              <a:t>by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from the Wikipedia page. The data that has been obtained is then adjusted to the appropriate format. Then, Exploratory Data Analysis (EDA) was carried out and labeling regarding the success or failure of the first stage landing of the Falcon 9.</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pSp>
        <p:nvGrpSpPr>
          <p:cNvPr id="10" name="Group 9">
            <a:extLst>
              <a:ext uri="{FF2B5EF4-FFF2-40B4-BE49-F238E27FC236}">
                <a16:creationId xmlns:a16="http://schemas.microsoft.com/office/drawing/2014/main" id="{504ABACF-AE1B-6583-FBE9-29AE594262C5}"/>
              </a:ext>
            </a:extLst>
          </p:cNvPr>
          <p:cNvGrpSpPr/>
          <p:nvPr/>
        </p:nvGrpSpPr>
        <p:grpSpPr>
          <a:xfrm>
            <a:off x="1126273" y="3624152"/>
            <a:ext cx="9595718" cy="1925173"/>
            <a:chOff x="1583473" y="3925229"/>
            <a:chExt cx="9595718" cy="1925173"/>
          </a:xfrm>
        </p:grpSpPr>
        <p:sp>
          <p:nvSpPr>
            <p:cNvPr id="2" name="Rectangle 1">
              <a:extLst>
                <a:ext uri="{FF2B5EF4-FFF2-40B4-BE49-F238E27FC236}">
                  <a16:creationId xmlns:a16="http://schemas.microsoft.com/office/drawing/2014/main" id="{B488EB7A-6105-97D5-7053-FB0F3716D9ED}"/>
                </a:ext>
              </a:extLst>
            </p:cNvPr>
            <p:cNvSpPr/>
            <p:nvPr/>
          </p:nvSpPr>
          <p:spPr>
            <a:xfrm>
              <a:off x="1583473" y="3925229"/>
              <a:ext cx="1694986" cy="52410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SpaceX API</a:t>
              </a:r>
              <a:endParaRPr lang="id-ID" dirty="0">
                <a:solidFill>
                  <a:schemeClr val="tx1">
                    <a:lumMod val="95000"/>
                    <a:lumOff val="5000"/>
                  </a:schemeClr>
                </a:solidFill>
              </a:endParaRPr>
            </a:p>
          </p:txBody>
        </p:sp>
        <p:sp>
          <p:nvSpPr>
            <p:cNvPr id="3" name="Rectangle 2">
              <a:extLst>
                <a:ext uri="{FF2B5EF4-FFF2-40B4-BE49-F238E27FC236}">
                  <a16:creationId xmlns:a16="http://schemas.microsoft.com/office/drawing/2014/main" id="{B54FF0B2-D005-830B-7D07-B4B559333696}"/>
                </a:ext>
              </a:extLst>
            </p:cNvPr>
            <p:cNvSpPr/>
            <p:nvPr/>
          </p:nvSpPr>
          <p:spPr>
            <a:xfrm>
              <a:off x="1583473" y="4977434"/>
              <a:ext cx="1694986" cy="87296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95000"/>
                      <a:lumOff val="5000"/>
                    </a:schemeClr>
                  </a:solidFill>
                </a:rPr>
                <a:t>Webscraping</a:t>
              </a:r>
              <a:r>
                <a:rPr lang="en-US" dirty="0">
                  <a:solidFill>
                    <a:schemeClr val="tx1">
                      <a:lumMod val="95000"/>
                      <a:lumOff val="5000"/>
                    </a:schemeClr>
                  </a:solidFill>
                </a:rPr>
                <a:t> from Wikipedia</a:t>
              </a:r>
              <a:endParaRPr lang="id-ID" dirty="0">
                <a:solidFill>
                  <a:schemeClr val="tx1">
                    <a:lumMod val="95000"/>
                    <a:lumOff val="5000"/>
                  </a:schemeClr>
                </a:solidFill>
              </a:endParaRPr>
            </a:p>
          </p:txBody>
        </p:sp>
        <p:sp>
          <p:nvSpPr>
            <p:cNvPr id="4" name="Rectangle 3">
              <a:extLst>
                <a:ext uri="{FF2B5EF4-FFF2-40B4-BE49-F238E27FC236}">
                  <a16:creationId xmlns:a16="http://schemas.microsoft.com/office/drawing/2014/main" id="{21FF001B-53CC-6916-5BF3-C295DCAD1B00}"/>
                </a:ext>
              </a:extLst>
            </p:cNvPr>
            <p:cNvSpPr/>
            <p:nvPr/>
          </p:nvSpPr>
          <p:spPr>
            <a:xfrm>
              <a:off x="4516244" y="4449337"/>
              <a:ext cx="1694986" cy="52410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EDA</a:t>
              </a:r>
              <a:endParaRPr lang="id-ID" dirty="0">
                <a:solidFill>
                  <a:schemeClr val="tx1">
                    <a:lumMod val="95000"/>
                    <a:lumOff val="5000"/>
                  </a:schemeClr>
                </a:solidFill>
              </a:endParaRPr>
            </a:p>
          </p:txBody>
        </p:sp>
        <p:sp>
          <p:nvSpPr>
            <p:cNvPr id="7" name="Rectangle 6">
              <a:extLst>
                <a:ext uri="{FF2B5EF4-FFF2-40B4-BE49-F238E27FC236}">
                  <a16:creationId xmlns:a16="http://schemas.microsoft.com/office/drawing/2014/main" id="{0173BBAF-EBC1-B783-4E28-FF44E77CEC5E}"/>
                </a:ext>
              </a:extLst>
            </p:cNvPr>
            <p:cNvSpPr/>
            <p:nvPr/>
          </p:nvSpPr>
          <p:spPr>
            <a:xfrm>
              <a:off x="6601522" y="4449337"/>
              <a:ext cx="1694986" cy="52410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Labeling</a:t>
              </a:r>
              <a:endParaRPr lang="id-ID" dirty="0">
                <a:solidFill>
                  <a:schemeClr val="tx1">
                    <a:lumMod val="95000"/>
                    <a:lumOff val="5000"/>
                  </a:schemeClr>
                </a:solidFill>
              </a:endParaRPr>
            </a:p>
          </p:txBody>
        </p:sp>
        <p:sp>
          <p:nvSpPr>
            <p:cNvPr id="8" name="Rectangle 7">
              <a:extLst>
                <a:ext uri="{FF2B5EF4-FFF2-40B4-BE49-F238E27FC236}">
                  <a16:creationId xmlns:a16="http://schemas.microsoft.com/office/drawing/2014/main" id="{5561B47B-2D87-3CA5-6D61-0470DA571521}"/>
                </a:ext>
              </a:extLst>
            </p:cNvPr>
            <p:cNvSpPr/>
            <p:nvPr/>
          </p:nvSpPr>
          <p:spPr>
            <a:xfrm>
              <a:off x="9484205" y="4627756"/>
              <a:ext cx="1694986" cy="52410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Input Data</a:t>
              </a:r>
              <a:endParaRPr lang="id-ID" dirty="0">
                <a:solidFill>
                  <a:schemeClr val="tx1">
                    <a:lumMod val="95000"/>
                    <a:lumOff val="5000"/>
                  </a:schemeClr>
                </a:solidFill>
              </a:endParaRPr>
            </a:p>
          </p:txBody>
        </p:sp>
        <p:sp>
          <p:nvSpPr>
            <p:cNvPr id="9" name="Rectangle 8">
              <a:extLst>
                <a:ext uri="{FF2B5EF4-FFF2-40B4-BE49-F238E27FC236}">
                  <a16:creationId xmlns:a16="http://schemas.microsoft.com/office/drawing/2014/main" id="{936CCA8C-F1B9-60ED-3AB3-E4B2A942127E}"/>
                </a:ext>
              </a:extLst>
            </p:cNvPr>
            <p:cNvSpPr/>
            <p:nvPr/>
          </p:nvSpPr>
          <p:spPr>
            <a:xfrm>
              <a:off x="4047892" y="4187282"/>
              <a:ext cx="4666880" cy="1397077"/>
            </a:xfrm>
            <a:prstGeom prst="rect">
              <a:avLst/>
            </a:prstGeom>
            <a:noFill/>
            <a:ln w="190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endParaRPr lang="en-US" dirty="0">
                <a:solidFill>
                  <a:schemeClr val="tx1">
                    <a:lumMod val="95000"/>
                    <a:lumOff val="5000"/>
                  </a:schemeClr>
                </a:solidFill>
              </a:endParaRPr>
            </a:p>
            <a:p>
              <a:pPr algn="ctr"/>
              <a:r>
                <a:rPr lang="en-US" dirty="0">
                  <a:solidFill>
                    <a:schemeClr val="tx1">
                      <a:lumMod val="95000"/>
                      <a:lumOff val="5000"/>
                    </a:schemeClr>
                  </a:solidFill>
                </a:rPr>
                <a:t>Data Wrangling</a:t>
              </a:r>
            </a:p>
          </p:txBody>
        </p:sp>
      </p:grpSp>
      <p:cxnSp>
        <p:nvCxnSpPr>
          <p:cNvPr id="13" name="Connector: Elbow 12">
            <a:extLst>
              <a:ext uri="{FF2B5EF4-FFF2-40B4-BE49-F238E27FC236}">
                <a16:creationId xmlns:a16="http://schemas.microsoft.com/office/drawing/2014/main" id="{F8065190-310F-1154-FE9D-988D5D638482}"/>
              </a:ext>
            </a:extLst>
          </p:cNvPr>
          <p:cNvCxnSpPr>
            <a:cxnSpLocks/>
            <a:stCxn id="2" idx="3"/>
            <a:endCxn id="9" idx="1"/>
          </p:cNvCxnSpPr>
          <p:nvPr/>
        </p:nvCxnSpPr>
        <p:spPr>
          <a:xfrm>
            <a:off x="2821259" y="3886206"/>
            <a:ext cx="769433" cy="698538"/>
          </a:xfrm>
          <a:prstGeom prst="bentConnector3">
            <a:avLst/>
          </a:prstGeom>
          <a:ln w="12700">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071220A-A35D-D13F-0AFA-FD8244725862}"/>
              </a:ext>
            </a:extLst>
          </p:cNvPr>
          <p:cNvCxnSpPr>
            <a:cxnSpLocks/>
            <a:stCxn id="3" idx="3"/>
            <a:endCxn id="9" idx="1"/>
          </p:cNvCxnSpPr>
          <p:nvPr/>
        </p:nvCxnSpPr>
        <p:spPr>
          <a:xfrm flipV="1">
            <a:off x="2821259" y="4584744"/>
            <a:ext cx="769433" cy="528097"/>
          </a:xfrm>
          <a:prstGeom prst="bentConnector3">
            <a:avLst/>
          </a:prstGeom>
          <a:ln w="12700">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447185-132C-E4B9-A4BE-1D827D5A4A81}"/>
              </a:ext>
            </a:extLst>
          </p:cNvPr>
          <p:cNvCxnSpPr>
            <a:stCxn id="9" idx="3"/>
            <a:endCxn id="8" idx="1"/>
          </p:cNvCxnSpPr>
          <p:nvPr/>
        </p:nvCxnSpPr>
        <p:spPr>
          <a:xfrm>
            <a:off x="8257572" y="4584744"/>
            <a:ext cx="769433" cy="3989"/>
          </a:xfrm>
          <a:prstGeom prst="straightConnector1">
            <a:avLst/>
          </a:prstGeom>
          <a:ln w="12700">
            <a:solidFill>
              <a:srgbClr val="12161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Data collection begins by requesting and parsing from the SpaceX API using a GET request. Data in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format is then adjusted into a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the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 method. The data that has been obtained is then sorted into data related to Falcon 9. Missing values are then handled by inserting the average value from that column.</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0FBE3A16-05C2-6933-BFC9-7A99FB6E190D}"/>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https://github.com/hafizpanst/spacex_by_hafiz/blob/master/1/jupyter-labs-spacex-data-collection-api.ipynb</a:t>
            </a:r>
            <a:endParaRPr lang="id-ID" sz="1400" dirty="0"/>
          </a:p>
        </p:txBody>
      </p:sp>
      <p:grpSp>
        <p:nvGrpSpPr>
          <p:cNvPr id="27" name="Group 26">
            <a:extLst>
              <a:ext uri="{FF2B5EF4-FFF2-40B4-BE49-F238E27FC236}">
                <a16:creationId xmlns:a16="http://schemas.microsoft.com/office/drawing/2014/main" id="{B5CB9C65-48F9-F731-DEB2-5A4C51979BBF}"/>
              </a:ext>
            </a:extLst>
          </p:cNvPr>
          <p:cNvGrpSpPr/>
          <p:nvPr/>
        </p:nvGrpSpPr>
        <p:grpSpPr>
          <a:xfrm>
            <a:off x="7393259" y="1936108"/>
            <a:ext cx="2732048" cy="3691397"/>
            <a:chOff x="7393259" y="1936108"/>
            <a:chExt cx="2732048" cy="3691397"/>
          </a:xfrm>
        </p:grpSpPr>
        <p:sp>
          <p:nvSpPr>
            <p:cNvPr id="7" name="Rectangle 6">
              <a:extLst>
                <a:ext uri="{FF2B5EF4-FFF2-40B4-BE49-F238E27FC236}">
                  <a16:creationId xmlns:a16="http://schemas.microsoft.com/office/drawing/2014/main" id="{00B35FB0-0E10-7C3A-A592-F21AC3B67974}"/>
                </a:ext>
              </a:extLst>
            </p:cNvPr>
            <p:cNvSpPr/>
            <p:nvPr/>
          </p:nvSpPr>
          <p:spPr>
            <a:xfrm>
              <a:off x="7393259" y="1936108"/>
              <a:ext cx="2732048" cy="461404"/>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JSON from SpaceX API</a:t>
              </a:r>
              <a:endParaRPr lang="id-ID" dirty="0">
                <a:solidFill>
                  <a:sysClr val="windowText" lastClr="000000"/>
                </a:solidFill>
              </a:endParaRPr>
            </a:p>
          </p:txBody>
        </p:sp>
        <p:sp>
          <p:nvSpPr>
            <p:cNvPr id="8" name="Rectangle 7">
              <a:extLst>
                <a:ext uri="{FF2B5EF4-FFF2-40B4-BE49-F238E27FC236}">
                  <a16:creationId xmlns:a16="http://schemas.microsoft.com/office/drawing/2014/main" id="{9A515659-0962-7949-D1D7-5163572EDA39}"/>
                </a:ext>
              </a:extLst>
            </p:cNvPr>
            <p:cNvSpPr/>
            <p:nvPr/>
          </p:nvSpPr>
          <p:spPr>
            <a:xfrm>
              <a:off x="7393259" y="3031896"/>
              <a:ext cx="2732048" cy="461404"/>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DataFrame</a:t>
              </a:r>
              <a:endParaRPr lang="id-ID" dirty="0">
                <a:solidFill>
                  <a:sysClr val="windowText" lastClr="000000"/>
                </a:solidFill>
              </a:endParaRPr>
            </a:p>
          </p:txBody>
        </p:sp>
        <p:sp>
          <p:nvSpPr>
            <p:cNvPr id="9" name="Rectangle 8">
              <a:extLst>
                <a:ext uri="{FF2B5EF4-FFF2-40B4-BE49-F238E27FC236}">
                  <a16:creationId xmlns:a16="http://schemas.microsoft.com/office/drawing/2014/main" id="{AC0F161B-0D39-A697-3C78-7772C6834571}"/>
                </a:ext>
              </a:extLst>
            </p:cNvPr>
            <p:cNvSpPr/>
            <p:nvPr/>
          </p:nvSpPr>
          <p:spPr>
            <a:xfrm>
              <a:off x="7393259" y="3977406"/>
              <a:ext cx="2732048" cy="704589"/>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Filtered </a:t>
              </a:r>
              <a:r>
                <a:rPr lang="en-US" dirty="0" err="1">
                  <a:solidFill>
                    <a:sysClr val="windowText" lastClr="000000"/>
                  </a:solidFill>
                </a:rPr>
                <a:t>DataFrame</a:t>
              </a:r>
              <a:r>
                <a:rPr lang="en-US" dirty="0">
                  <a:solidFill>
                    <a:sysClr val="windowText" lastClr="000000"/>
                  </a:solidFill>
                </a:rPr>
                <a:t> (only Falcon 9)</a:t>
              </a:r>
              <a:endParaRPr lang="id-ID" dirty="0">
                <a:solidFill>
                  <a:sysClr val="windowText" lastClr="000000"/>
                </a:solidFill>
              </a:endParaRPr>
            </a:p>
          </p:txBody>
        </p:sp>
        <p:sp>
          <p:nvSpPr>
            <p:cNvPr id="10" name="Rectangle 9">
              <a:extLst>
                <a:ext uri="{FF2B5EF4-FFF2-40B4-BE49-F238E27FC236}">
                  <a16:creationId xmlns:a16="http://schemas.microsoft.com/office/drawing/2014/main" id="{FC806281-2BDB-7D26-1C19-2559B3EB395E}"/>
                </a:ext>
              </a:extLst>
            </p:cNvPr>
            <p:cNvSpPr/>
            <p:nvPr/>
          </p:nvSpPr>
          <p:spPr>
            <a:xfrm>
              <a:off x="7393259" y="5166101"/>
              <a:ext cx="2732048" cy="461404"/>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Replace Missing Values</a:t>
              </a:r>
              <a:endParaRPr lang="id-ID" dirty="0">
                <a:solidFill>
                  <a:sysClr val="windowText" lastClr="000000"/>
                </a:solidFill>
              </a:endParaRPr>
            </a:p>
          </p:txBody>
        </p:sp>
        <p:cxnSp>
          <p:nvCxnSpPr>
            <p:cNvPr id="15" name="Straight Arrow Connector 14">
              <a:extLst>
                <a:ext uri="{FF2B5EF4-FFF2-40B4-BE49-F238E27FC236}">
                  <a16:creationId xmlns:a16="http://schemas.microsoft.com/office/drawing/2014/main" id="{55A7353F-2903-1E74-BEF6-5561E3725E96}"/>
                </a:ext>
              </a:extLst>
            </p:cNvPr>
            <p:cNvCxnSpPr>
              <a:cxnSpLocks/>
            </p:cNvCxnSpPr>
            <p:nvPr/>
          </p:nvCxnSpPr>
          <p:spPr>
            <a:xfrm>
              <a:off x="8640762" y="2397512"/>
              <a:ext cx="0" cy="607974"/>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8AE8B2A-119A-C692-31F5-680539333002}"/>
                </a:ext>
              </a:extLst>
            </p:cNvPr>
            <p:cNvCxnSpPr>
              <a:cxnSpLocks/>
            </p:cNvCxnSpPr>
            <p:nvPr/>
          </p:nvCxnSpPr>
          <p:spPr>
            <a:xfrm>
              <a:off x="8640762" y="3493300"/>
              <a:ext cx="0" cy="419887"/>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42BD96-3EDB-CCC2-4E18-255CCAC755B6}"/>
                </a:ext>
              </a:extLst>
            </p:cNvPr>
            <p:cNvCxnSpPr>
              <a:cxnSpLocks/>
            </p:cNvCxnSpPr>
            <p:nvPr/>
          </p:nvCxnSpPr>
          <p:spPr>
            <a:xfrm>
              <a:off x="8640762" y="4681995"/>
              <a:ext cx="0" cy="484106"/>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541687" cy="3811587"/>
          </a:xfrm>
          <a:prstGeom prst="rect">
            <a:avLst/>
          </a:prstGeom>
        </p:spPr>
        <p:txBody>
          <a:bodyPr lIns="91440" tIns="45720" rIns="91440" bIns="45720" anchor="t">
            <a:no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Data was obtained by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the Wikipedia page regarding the launch of the Falcon 9 rocket. The content of the page was obtained using the requests and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libraries. From this page, look for the table contents. The information from the table is then adjusted to obtain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regarding the launch of the Falcon 9. The data that has become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is then adjusted to the format so that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is obtained in accordance with the expected format.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867C66FE-30CF-1DF0-8298-E839C6E54708}"/>
              </a:ext>
            </a:extLst>
          </p:cNvPr>
          <p:cNvSpPr txBox="1"/>
          <p:nvPr/>
        </p:nvSpPr>
        <p:spPr>
          <a:xfrm>
            <a:off x="334537" y="6360305"/>
            <a:ext cx="11474604" cy="307777"/>
          </a:xfrm>
          <a:prstGeom prst="rect">
            <a:avLst/>
          </a:prstGeom>
          <a:noFill/>
        </p:spPr>
        <p:txBody>
          <a:bodyPr wrap="square" rtlCol="0">
            <a:spAutoFit/>
          </a:bodyPr>
          <a:lstStyle/>
          <a:p>
            <a:r>
              <a:rPr lang="en-US" sz="1400" dirty="0" err="1"/>
              <a:t>Github</a:t>
            </a:r>
            <a:r>
              <a:rPr lang="en-US" sz="1400" dirty="0"/>
              <a:t> URL: </a:t>
            </a:r>
            <a:r>
              <a:rPr lang="en-US" sz="1400" dirty="0">
                <a:hlinkClick r:id="rId3"/>
              </a:rPr>
              <a:t>https://github.com/hafizpanst/spacex_by_hafiz/blob/master/1/jupyter-labs-webscraping.ipynb</a:t>
            </a:r>
            <a:endParaRPr lang="id-ID" sz="1400" dirty="0"/>
          </a:p>
        </p:txBody>
      </p:sp>
      <p:grpSp>
        <p:nvGrpSpPr>
          <p:cNvPr id="7" name="Group 6">
            <a:extLst>
              <a:ext uri="{FF2B5EF4-FFF2-40B4-BE49-F238E27FC236}">
                <a16:creationId xmlns:a16="http://schemas.microsoft.com/office/drawing/2014/main" id="{C0C26A6F-1BA8-C0C6-468A-4F1005BFC2D0}"/>
              </a:ext>
            </a:extLst>
          </p:cNvPr>
          <p:cNvGrpSpPr/>
          <p:nvPr/>
        </p:nvGrpSpPr>
        <p:grpSpPr>
          <a:xfrm>
            <a:off x="6913757" y="1936108"/>
            <a:ext cx="3691052" cy="3691397"/>
            <a:chOff x="6913757" y="1936108"/>
            <a:chExt cx="3691052" cy="3691397"/>
          </a:xfrm>
        </p:grpSpPr>
        <p:sp>
          <p:nvSpPr>
            <p:cNvPr id="8" name="Rectangle 7">
              <a:extLst>
                <a:ext uri="{FF2B5EF4-FFF2-40B4-BE49-F238E27FC236}">
                  <a16:creationId xmlns:a16="http://schemas.microsoft.com/office/drawing/2014/main" id="{503D66F9-9D47-39C1-A268-5FEE4721EFAB}"/>
                </a:ext>
              </a:extLst>
            </p:cNvPr>
            <p:cNvSpPr/>
            <p:nvPr/>
          </p:nvSpPr>
          <p:spPr>
            <a:xfrm>
              <a:off x="7393259" y="1936108"/>
              <a:ext cx="2732048" cy="461404"/>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Wikipedia Page</a:t>
              </a:r>
              <a:endParaRPr lang="id-ID" dirty="0">
                <a:solidFill>
                  <a:sysClr val="windowText" lastClr="000000"/>
                </a:solidFill>
              </a:endParaRPr>
            </a:p>
          </p:txBody>
        </p:sp>
        <p:sp>
          <p:nvSpPr>
            <p:cNvPr id="9" name="Rectangle 8">
              <a:extLst>
                <a:ext uri="{FF2B5EF4-FFF2-40B4-BE49-F238E27FC236}">
                  <a16:creationId xmlns:a16="http://schemas.microsoft.com/office/drawing/2014/main" id="{79877EE0-54A8-F689-8760-DE10D1C44261}"/>
                </a:ext>
              </a:extLst>
            </p:cNvPr>
            <p:cNvSpPr/>
            <p:nvPr/>
          </p:nvSpPr>
          <p:spPr>
            <a:xfrm>
              <a:off x="6913757" y="2945858"/>
              <a:ext cx="3691052" cy="633480"/>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Get the Page Content using Requests and </a:t>
              </a:r>
              <a:r>
                <a:rPr lang="en-US" dirty="0" err="1">
                  <a:solidFill>
                    <a:sysClr val="windowText" lastClr="000000"/>
                  </a:solidFill>
                </a:rPr>
                <a:t>BeautifulSoup</a:t>
              </a:r>
              <a:endParaRPr lang="id-ID" dirty="0">
                <a:solidFill>
                  <a:sysClr val="windowText" lastClr="000000"/>
                </a:solidFill>
              </a:endParaRPr>
            </a:p>
          </p:txBody>
        </p:sp>
        <p:sp>
          <p:nvSpPr>
            <p:cNvPr id="10" name="Rectangle 9">
              <a:extLst>
                <a:ext uri="{FF2B5EF4-FFF2-40B4-BE49-F238E27FC236}">
                  <a16:creationId xmlns:a16="http://schemas.microsoft.com/office/drawing/2014/main" id="{96218D26-EBE4-25E8-E395-7A8F9C23238F}"/>
                </a:ext>
              </a:extLst>
            </p:cNvPr>
            <p:cNvSpPr/>
            <p:nvPr/>
          </p:nvSpPr>
          <p:spPr>
            <a:xfrm>
              <a:off x="7393259" y="3977406"/>
              <a:ext cx="2732048" cy="704589"/>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Find &lt;table&gt;</a:t>
              </a:r>
              <a:endParaRPr lang="id-ID" dirty="0">
                <a:solidFill>
                  <a:sysClr val="windowText" lastClr="000000"/>
                </a:solidFill>
              </a:endParaRPr>
            </a:p>
          </p:txBody>
        </p:sp>
        <p:sp>
          <p:nvSpPr>
            <p:cNvPr id="12" name="Rectangle 11">
              <a:extLst>
                <a:ext uri="{FF2B5EF4-FFF2-40B4-BE49-F238E27FC236}">
                  <a16:creationId xmlns:a16="http://schemas.microsoft.com/office/drawing/2014/main" id="{54508C0B-1D08-14E7-06BF-D1C829EF234A}"/>
                </a:ext>
              </a:extLst>
            </p:cNvPr>
            <p:cNvSpPr/>
            <p:nvPr/>
          </p:nvSpPr>
          <p:spPr>
            <a:xfrm>
              <a:off x="7393259" y="5166101"/>
              <a:ext cx="2732048" cy="461404"/>
            </a:xfrm>
            <a:prstGeom prst="rect">
              <a:avLst/>
            </a:prstGeom>
            <a:noFill/>
            <a:ln w="19050">
              <a:solidFill>
                <a:srgbClr val="1216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Parse to </a:t>
              </a:r>
              <a:r>
                <a:rPr lang="en-US" dirty="0" err="1">
                  <a:solidFill>
                    <a:sysClr val="windowText" lastClr="000000"/>
                  </a:solidFill>
                </a:rPr>
                <a:t>DataFrame</a:t>
              </a:r>
              <a:endParaRPr lang="id-ID" dirty="0">
                <a:solidFill>
                  <a:sysClr val="windowText" lastClr="000000"/>
                </a:solidFill>
              </a:endParaRPr>
            </a:p>
          </p:txBody>
        </p:sp>
        <p:cxnSp>
          <p:nvCxnSpPr>
            <p:cNvPr id="13" name="Straight Arrow Connector 12">
              <a:extLst>
                <a:ext uri="{FF2B5EF4-FFF2-40B4-BE49-F238E27FC236}">
                  <a16:creationId xmlns:a16="http://schemas.microsoft.com/office/drawing/2014/main" id="{B650A637-05C8-0D18-4598-95C2137258C7}"/>
                </a:ext>
              </a:extLst>
            </p:cNvPr>
            <p:cNvCxnSpPr>
              <a:cxnSpLocks/>
            </p:cNvCxnSpPr>
            <p:nvPr/>
          </p:nvCxnSpPr>
          <p:spPr>
            <a:xfrm>
              <a:off x="8640762" y="2397512"/>
              <a:ext cx="0" cy="607974"/>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1FDB6A-1BDD-B2B4-882B-9C540D4CD19E}"/>
                </a:ext>
              </a:extLst>
            </p:cNvPr>
            <p:cNvCxnSpPr>
              <a:cxnSpLocks/>
            </p:cNvCxnSpPr>
            <p:nvPr/>
          </p:nvCxnSpPr>
          <p:spPr>
            <a:xfrm>
              <a:off x="8640762" y="3493300"/>
              <a:ext cx="0" cy="419887"/>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34790C-FE20-4EDD-FE4D-E9ACA23E77C2}"/>
                </a:ext>
              </a:extLst>
            </p:cNvPr>
            <p:cNvCxnSpPr>
              <a:cxnSpLocks/>
            </p:cNvCxnSpPr>
            <p:nvPr/>
          </p:nvCxnSpPr>
          <p:spPr>
            <a:xfrm>
              <a:off x="8640762" y="4681995"/>
              <a:ext cx="0" cy="484106"/>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purl.org/dc/elements/1.1/"/>
    <ds:schemaRef ds:uri="155be751-a274-42e8-93fb-f39d3b9bccc8"/>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http://schemas.microsoft.com/office/2006/documentManagement/types"/>
    <ds:schemaRef ds:uri="f80a141d-92ca-4d3d-9308-f7e7b1d44ce8"/>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1128</TotalTime>
  <Words>3075</Words>
  <Application>Microsoft Office PowerPoint</Application>
  <PresentationFormat>Widescreen</PresentationFormat>
  <Paragraphs>220</Paragraphs>
  <Slides>49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Hafiz Putra Amanta Nasution</cp:lastModifiedBy>
  <cp:revision>269</cp:revision>
  <dcterms:created xsi:type="dcterms:W3CDTF">2021-04-29T18:58:34Z</dcterms:created>
  <dcterms:modified xsi:type="dcterms:W3CDTF">2023-12-31T02:41:17Z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